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7" r:id="rId2"/>
    <p:sldId id="256" r:id="rId3"/>
    <p:sldId id="324" r:id="rId4"/>
    <p:sldId id="325" r:id="rId5"/>
    <p:sldId id="295" r:id="rId6"/>
    <p:sldId id="340" r:id="rId7"/>
    <p:sldId id="345" r:id="rId8"/>
    <p:sldId id="344" r:id="rId9"/>
    <p:sldId id="343" r:id="rId10"/>
    <p:sldId id="346" r:id="rId11"/>
    <p:sldId id="313" r:id="rId12"/>
    <p:sldId id="339" r:id="rId13"/>
    <p:sldId id="286" r:id="rId14"/>
    <p:sldId id="34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Gonzalez Burgos" initials="AGB" lastIdx="4" clrIdx="0">
    <p:extLst>
      <p:ext uri="{19B8F6BF-5375-455C-9EA6-DF929625EA0E}">
        <p15:presenceInfo xmlns:p15="http://schemas.microsoft.com/office/powerpoint/2012/main" userId="S-1-5-21-3632807504-2527989615-2178146792-7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52"/>
    <a:srgbClr val="CD7171"/>
    <a:srgbClr val="EC5A20"/>
    <a:srgbClr val="CE3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86634"/>
  </p:normalViewPr>
  <p:slideViewPr>
    <p:cSldViewPr snapToGrid="0">
      <p:cViewPr>
        <p:scale>
          <a:sx n="81" d="100"/>
          <a:sy n="81" d="100"/>
        </p:scale>
        <p:origin x="20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7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39667-DCB7-EA41-8EA0-55F6912E3DBB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8480CC-1D4B-0441-9B4C-CC19D2580F3F}">
      <dgm:prSet phldrT="[Texto]"/>
      <dgm:spPr/>
      <dgm:t>
        <a:bodyPr/>
        <a:lstStyle/>
        <a:p>
          <a:r>
            <a:rPr lang="es-ES" dirty="0"/>
            <a:t>Las comunas que presentan mayor vulnerabilidad al trabajo infantil se ubican particularmente en la zona norte y centro sur del país.</a:t>
          </a:r>
        </a:p>
      </dgm:t>
    </dgm:pt>
    <dgm:pt modelId="{48ED3A68-31ED-F64F-B6E7-CFC609F78A68}" type="parTrans" cxnId="{758F4C89-1486-4C42-88B0-080B30E23355}">
      <dgm:prSet/>
      <dgm:spPr/>
      <dgm:t>
        <a:bodyPr/>
        <a:lstStyle/>
        <a:p>
          <a:endParaRPr lang="es-ES"/>
        </a:p>
      </dgm:t>
    </dgm:pt>
    <dgm:pt modelId="{E8F0AAC4-429B-084A-A0EA-96A165029C42}" type="sibTrans" cxnId="{758F4C89-1486-4C42-88B0-080B30E23355}">
      <dgm:prSet/>
      <dgm:spPr/>
      <dgm:t>
        <a:bodyPr/>
        <a:lstStyle/>
        <a:p>
          <a:endParaRPr lang="es-ES"/>
        </a:p>
      </dgm:t>
    </dgm:pt>
    <dgm:pt modelId="{EE31788D-326C-214D-8DA4-B78EB3384D33}">
      <dgm:prSet phldrT="[Texto]"/>
      <dgm:spPr/>
      <dgm:t>
        <a:bodyPr/>
        <a:lstStyle/>
        <a:p>
          <a:r>
            <a:rPr lang="es-ES" dirty="0"/>
            <a:t>La ruralidad y distancia con la capital regional influye en el acceso de servicios sociales.</a:t>
          </a:r>
        </a:p>
      </dgm:t>
    </dgm:pt>
    <dgm:pt modelId="{FEBB3D40-93B1-6E46-BFE7-EBC591909D32}" type="parTrans" cxnId="{C6CE65A6-6645-CD4E-BE67-5E7A46ECAA59}">
      <dgm:prSet/>
      <dgm:spPr/>
      <dgm:t>
        <a:bodyPr/>
        <a:lstStyle/>
        <a:p>
          <a:endParaRPr lang="es-ES"/>
        </a:p>
      </dgm:t>
    </dgm:pt>
    <dgm:pt modelId="{E450CC2A-6877-8E40-B9B5-E2EBFFDA4C6E}" type="sibTrans" cxnId="{C6CE65A6-6645-CD4E-BE67-5E7A46ECAA59}">
      <dgm:prSet/>
      <dgm:spPr/>
      <dgm:t>
        <a:bodyPr/>
        <a:lstStyle/>
        <a:p>
          <a:endParaRPr lang="es-ES"/>
        </a:p>
      </dgm:t>
    </dgm:pt>
    <dgm:pt modelId="{F4A413A8-6E7C-FC48-9024-15879AD81902}">
      <dgm:prSet phldrT="[Texto]"/>
      <dgm:spPr/>
      <dgm:t>
        <a:bodyPr/>
        <a:lstStyle/>
        <a:p>
          <a:r>
            <a:rPr lang="es-ES" dirty="0"/>
            <a:t>NNA se retiran anticipadamente al término del año escolar en comunas con mayor ruralidad y se relaciona con el  periodo de cosecha. </a:t>
          </a:r>
        </a:p>
      </dgm:t>
    </dgm:pt>
    <dgm:pt modelId="{D9416054-B21A-034E-B639-862C85C46F0C}" type="parTrans" cxnId="{33BC28CE-EAD3-8349-B9F3-B0A4B790F87E}">
      <dgm:prSet/>
      <dgm:spPr/>
      <dgm:t>
        <a:bodyPr/>
        <a:lstStyle/>
        <a:p>
          <a:endParaRPr lang="es-ES"/>
        </a:p>
      </dgm:t>
    </dgm:pt>
    <dgm:pt modelId="{2DE5EB45-A575-2549-B2B9-C68EA5871502}" type="sibTrans" cxnId="{33BC28CE-EAD3-8349-B9F3-B0A4B790F87E}">
      <dgm:prSet/>
      <dgm:spPr/>
      <dgm:t>
        <a:bodyPr/>
        <a:lstStyle/>
        <a:p>
          <a:endParaRPr lang="es-ES"/>
        </a:p>
      </dgm:t>
    </dgm:pt>
    <dgm:pt modelId="{10574D92-C7B8-7441-BF0B-5C75A4032169}">
      <dgm:prSet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Comunas con alta presencia en trabajo en agricultura familiar y comercio informal.</a:t>
          </a:r>
        </a:p>
      </dgm:t>
    </dgm:pt>
    <dgm:pt modelId="{4F33A474-8228-4A40-AD39-2D9E09C41319}" type="parTrans" cxnId="{023CF937-32D7-0D47-96D4-5E7DE7EA4745}">
      <dgm:prSet/>
      <dgm:spPr/>
      <dgm:t>
        <a:bodyPr/>
        <a:lstStyle/>
        <a:p>
          <a:endParaRPr lang="es-ES"/>
        </a:p>
      </dgm:t>
    </dgm:pt>
    <dgm:pt modelId="{E67C9204-F73C-7549-92DD-168E198076BB}" type="sibTrans" cxnId="{023CF937-32D7-0D47-96D4-5E7DE7EA4745}">
      <dgm:prSet/>
      <dgm:spPr/>
      <dgm:t>
        <a:bodyPr/>
        <a:lstStyle/>
        <a:p>
          <a:endParaRPr lang="es-ES"/>
        </a:p>
      </dgm:t>
    </dgm:pt>
    <dgm:pt modelId="{6700B307-0E6E-FD4C-BEA4-A83217031C01}">
      <dgm:prSet/>
      <dgm:spPr/>
      <dgm:t>
        <a:bodyPr/>
        <a:lstStyle/>
        <a:p>
          <a:r>
            <a:rPr lang="es-ES" dirty="0"/>
            <a:t>La presencia de la DT a nivel territorial permite el cumplimiento de la normativa referida a la contratación de adolescentes y el cumplimiento de la normativa laboral.</a:t>
          </a:r>
        </a:p>
      </dgm:t>
    </dgm:pt>
    <dgm:pt modelId="{82DDE84E-C813-9245-8F53-59C3BEE5CE67}" type="parTrans" cxnId="{08F0B1D9-D3AD-924D-8A1D-345C685BFEA4}">
      <dgm:prSet/>
      <dgm:spPr/>
      <dgm:t>
        <a:bodyPr/>
        <a:lstStyle/>
        <a:p>
          <a:endParaRPr lang="es-ES"/>
        </a:p>
      </dgm:t>
    </dgm:pt>
    <dgm:pt modelId="{5DAC0BEC-697C-0B44-8416-421DB91CFF3A}" type="sibTrans" cxnId="{08F0B1D9-D3AD-924D-8A1D-345C685BFEA4}">
      <dgm:prSet/>
      <dgm:spPr/>
      <dgm:t>
        <a:bodyPr/>
        <a:lstStyle/>
        <a:p>
          <a:endParaRPr lang="es-ES"/>
        </a:p>
      </dgm:t>
    </dgm:pt>
    <dgm:pt modelId="{3B1F683A-9FAB-3C49-A6D0-4CA176DED8E7}" type="pres">
      <dgm:prSet presAssocID="{27339667-DCB7-EA41-8EA0-55F6912E3DBB}" presName="Name0" presStyleCnt="0">
        <dgm:presLayoutVars>
          <dgm:chMax val="7"/>
          <dgm:chPref val="7"/>
          <dgm:dir/>
        </dgm:presLayoutVars>
      </dgm:prSet>
      <dgm:spPr/>
    </dgm:pt>
    <dgm:pt modelId="{7EC23EB2-9D3C-ED4F-96F4-D23690B05014}" type="pres">
      <dgm:prSet presAssocID="{27339667-DCB7-EA41-8EA0-55F6912E3DBB}" presName="Name1" presStyleCnt="0"/>
      <dgm:spPr/>
    </dgm:pt>
    <dgm:pt modelId="{7BD10188-AF69-FA49-B418-B549045C7B29}" type="pres">
      <dgm:prSet presAssocID="{27339667-DCB7-EA41-8EA0-55F6912E3DBB}" presName="cycle" presStyleCnt="0"/>
      <dgm:spPr/>
    </dgm:pt>
    <dgm:pt modelId="{C3B266A2-6284-F242-81F8-30DF42ED9A54}" type="pres">
      <dgm:prSet presAssocID="{27339667-DCB7-EA41-8EA0-55F6912E3DBB}" presName="srcNode" presStyleLbl="node1" presStyleIdx="0" presStyleCnt="5"/>
      <dgm:spPr/>
    </dgm:pt>
    <dgm:pt modelId="{72CBE3B3-6B66-F64C-AE57-488C37EF1950}" type="pres">
      <dgm:prSet presAssocID="{27339667-DCB7-EA41-8EA0-55F6912E3DBB}" presName="conn" presStyleLbl="parChTrans1D2" presStyleIdx="0" presStyleCnt="1"/>
      <dgm:spPr/>
    </dgm:pt>
    <dgm:pt modelId="{6EABD975-F149-F84A-AF3A-FD16E14FA88B}" type="pres">
      <dgm:prSet presAssocID="{27339667-DCB7-EA41-8EA0-55F6912E3DBB}" presName="extraNode" presStyleLbl="node1" presStyleIdx="0" presStyleCnt="5"/>
      <dgm:spPr/>
    </dgm:pt>
    <dgm:pt modelId="{2BCD5050-C5C7-C248-A24B-5BD6B3B89707}" type="pres">
      <dgm:prSet presAssocID="{27339667-DCB7-EA41-8EA0-55F6912E3DBB}" presName="dstNode" presStyleLbl="node1" presStyleIdx="0" presStyleCnt="5"/>
      <dgm:spPr/>
    </dgm:pt>
    <dgm:pt modelId="{E57F4A6E-06D0-A748-8B76-C37856CA6F06}" type="pres">
      <dgm:prSet presAssocID="{DC8480CC-1D4B-0441-9B4C-CC19D2580F3F}" presName="text_1" presStyleLbl="node1" presStyleIdx="0" presStyleCnt="5">
        <dgm:presLayoutVars>
          <dgm:bulletEnabled val="1"/>
        </dgm:presLayoutVars>
      </dgm:prSet>
      <dgm:spPr/>
    </dgm:pt>
    <dgm:pt modelId="{FFE87CC3-43E1-FD43-8482-CA5EBEA28800}" type="pres">
      <dgm:prSet presAssocID="{DC8480CC-1D4B-0441-9B4C-CC19D2580F3F}" presName="accent_1" presStyleCnt="0"/>
      <dgm:spPr/>
    </dgm:pt>
    <dgm:pt modelId="{EA27DBBB-626E-8C43-94D9-0F281E9E5317}" type="pres">
      <dgm:prSet presAssocID="{DC8480CC-1D4B-0441-9B4C-CC19D2580F3F}" presName="accentRepeatNode" presStyleLbl="solidFgAcc1" presStyleIdx="0" presStyleCnt="5"/>
      <dgm:spPr/>
    </dgm:pt>
    <dgm:pt modelId="{F41E9817-17E9-0A41-B439-544857EFF665}" type="pres">
      <dgm:prSet presAssocID="{EE31788D-326C-214D-8DA4-B78EB3384D33}" presName="text_2" presStyleLbl="node1" presStyleIdx="1" presStyleCnt="5">
        <dgm:presLayoutVars>
          <dgm:bulletEnabled val="1"/>
        </dgm:presLayoutVars>
      </dgm:prSet>
      <dgm:spPr/>
    </dgm:pt>
    <dgm:pt modelId="{32CC6285-DADD-EE4D-A7D6-71AE90E0757F}" type="pres">
      <dgm:prSet presAssocID="{EE31788D-326C-214D-8DA4-B78EB3384D33}" presName="accent_2" presStyleCnt="0"/>
      <dgm:spPr/>
    </dgm:pt>
    <dgm:pt modelId="{5433258F-5CCC-0345-96CA-45EB1A4E6DEB}" type="pres">
      <dgm:prSet presAssocID="{EE31788D-326C-214D-8DA4-B78EB3384D33}" presName="accentRepeatNode" presStyleLbl="solidFgAcc1" presStyleIdx="1" presStyleCnt="5"/>
      <dgm:spPr/>
    </dgm:pt>
    <dgm:pt modelId="{D6F492F3-A5A1-3740-B564-B407D4EE96DA}" type="pres">
      <dgm:prSet presAssocID="{F4A413A8-6E7C-FC48-9024-15879AD81902}" presName="text_3" presStyleLbl="node1" presStyleIdx="2" presStyleCnt="5">
        <dgm:presLayoutVars>
          <dgm:bulletEnabled val="1"/>
        </dgm:presLayoutVars>
      </dgm:prSet>
      <dgm:spPr/>
    </dgm:pt>
    <dgm:pt modelId="{DF3F31D5-BBDB-4A41-9F9C-C017A3277AE3}" type="pres">
      <dgm:prSet presAssocID="{F4A413A8-6E7C-FC48-9024-15879AD81902}" presName="accent_3" presStyleCnt="0"/>
      <dgm:spPr/>
    </dgm:pt>
    <dgm:pt modelId="{72E51CAA-CD62-1E46-BC81-76A84AA79E01}" type="pres">
      <dgm:prSet presAssocID="{F4A413A8-6E7C-FC48-9024-15879AD81902}" presName="accentRepeatNode" presStyleLbl="solidFgAcc1" presStyleIdx="2" presStyleCnt="5"/>
      <dgm:spPr/>
    </dgm:pt>
    <dgm:pt modelId="{4DB41B53-4AB4-D942-A637-4414B4788C90}" type="pres">
      <dgm:prSet presAssocID="{10574D92-C7B8-7441-BF0B-5C75A4032169}" presName="text_4" presStyleLbl="node1" presStyleIdx="3" presStyleCnt="5">
        <dgm:presLayoutVars>
          <dgm:bulletEnabled val="1"/>
        </dgm:presLayoutVars>
      </dgm:prSet>
      <dgm:spPr/>
    </dgm:pt>
    <dgm:pt modelId="{58CDC047-8D43-2241-A366-A20760AC22F1}" type="pres">
      <dgm:prSet presAssocID="{10574D92-C7B8-7441-BF0B-5C75A4032169}" presName="accent_4" presStyleCnt="0"/>
      <dgm:spPr/>
    </dgm:pt>
    <dgm:pt modelId="{5AA5C228-8356-7F4D-AFFB-CFA42BC5634D}" type="pres">
      <dgm:prSet presAssocID="{10574D92-C7B8-7441-BF0B-5C75A4032169}" presName="accentRepeatNode" presStyleLbl="solidFgAcc1" presStyleIdx="3" presStyleCnt="5"/>
      <dgm:spPr/>
    </dgm:pt>
    <dgm:pt modelId="{B64D54EC-6D81-5747-979E-10A3423AD128}" type="pres">
      <dgm:prSet presAssocID="{6700B307-0E6E-FD4C-BEA4-A83217031C01}" presName="text_5" presStyleLbl="node1" presStyleIdx="4" presStyleCnt="5">
        <dgm:presLayoutVars>
          <dgm:bulletEnabled val="1"/>
        </dgm:presLayoutVars>
      </dgm:prSet>
      <dgm:spPr/>
    </dgm:pt>
    <dgm:pt modelId="{2741F08C-8AA1-314F-BA9F-B2B9AE5BB59E}" type="pres">
      <dgm:prSet presAssocID="{6700B307-0E6E-FD4C-BEA4-A83217031C01}" presName="accent_5" presStyleCnt="0"/>
      <dgm:spPr/>
    </dgm:pt>
    <dgm:pt modelId="{AF3FDCBC-6AC4-264D-9F3A-EF45855468B3}" type="pres">
      <dgm:prSet presAssocID="{6700B307-0E6E-FD4C-BEA4-A83217031C01}" presName="accentRepeatNode" presStyleLbl="solidFgAcc1" presStyleIdx="4" presStyleCnt="5"/>
      <dgm:spPr/>
    </dgm:pt>
  </dgm:ptLst>
  <dgm:cxnLst>
    <dgm:cxn modelId="{C005F907-DA37-0F49-9DF8-38F15D6B1D76}" type="presOf" srcId="{E8F0AAC4-429B-084A-A0EA-96A165029C42}" destId="{72CBE3B3-6B66-F64C-AE57-488C37EF1950}" srcOrd="0" destOrd="0" presId="urn:microsoft.com/office/officeart/2008/layout/VerticalCurvedList"/>
    <dgm:cxn modelId="{40EA1414-00D0-4045-8523-5725AF3A832C}" type="presOf" srcId="{6700B307-0E6E-FD4C-BEA4-A83217031C01}" destId="{B64D54EC-6D81-5747-979E-10A3423AD128}" srcOrd="0" destOrd="0" presId="urn:microsoft.com/office/officeart/2008/layout/VerticalCurvedList"/>
    <dgm:cxn modelId="{FDDD8732-3D3F-204E-8D09-471DE612877F}" type="presOf" srcId="{DC8480CC-1D4B-0441-9B4C-CC19D2580F3F}" destId="{E57F4A6E-06D0-A748-8B76-C37856CA6F06}" srcOrd="0" destOrd="0" presId="urn:microsoft.com/office/officeart/2008/layout/VerticalCurvedList"/>
    <dgm:cxn modelId="{023CF937-32D7-0D47-96D4-5E7DE7EA4745}" srcId="{27339667-DCB7-EA41-8EA0-55F6912E3DBB}" destId="{10574D92-C7B8-7441-BF0B-5C75A4032169}" srcOrd="3" destOrd="0" parTransId="{4F33A474-8228-4A40-AD39-2D9E09C41319}" sibTransId="{E67C9204-F73C-7549-92DD-168E198076BB}"/>
    <dgm:cxn modelId="{DF145260-45B4-BB42-B89E-6DCDFF96AF66}" type="presOf" srcId="{F4A413A8-6E7C-FC48-9024-15879AD81902}" destId="{D6F492F3-A5A1-3740-B564-B407D4EE96DA}" srcOrd="0" destOrd="0" presId="urn:microsoft.com/office/officeart/2008/layout/VerticalCurvedList"/>
    <dgm:cxn modelId="{77B7A77C-1168-2342-AE09-0CC03D3D7E3F}" type="presOf" srcId="{10574D92-C7B8-7441-BF0B-5C75A4032169}" destId="{4DB41B53-4AB4-D942-A637-4414B4788C90}" srcOrd="0" destOrd="0" presId="urn:microsoft.com/office/officeart/2008/layout/VerticalCurvedList"/>
    <dgm:cxn modelId="{758F4C89-1486-4C42-88B0-080B30E23355}" srcId="{27339667-DCB7-EA41-8EA0-55F6912E3DBB}" destId="{DC8480CC-1D4B-0441-9B4C-CC19D2580F3F}" srcOrd="0" destOrd="0" parTransId="{48ED3A68-31ED-F64F-B6E7-CFC609F78A68}" sibTransId="{E8F0AAC4-429B-084A-A0EA-96A165029C42}"/>
    <dgm:cxn modelId="{EA61D98C-F442-6C4F-B558-F0C579799666}" type="presOf" srcId="{27339667-DCB7-EA41-8EA0-55F6912E3DBB}" destId="{3B1F683A-9FAB-3C49-A6D0-4CA176DED8E7}" srcOrd="0" destOrd="0" presId="urn:microsoft.com/office/officeart/2008/layout/VerticalCurvedList"/>
    <dgm:cxn modelId="{D296D1A2-97C2-AB41-AE4D-438564694BC2}" type="presOf" srcId="{EE31788D-326C-214D-8DA4-B78EB3384D33}" destId="{F41E9817-17E9-0A41-B439-544857EFF665}" srcOrd="0" destOrd="0" presId="urn:microsoft.com/office/officeart/2008/layout/VerticalCurvedList"/>
    <dgm:cxn modelId="{C6CE65A6-6645-CD4E-BE67-5E7A46ECAA59}" srcId="{27339667-DCB7-EA41-8EA0-55F6912E3DBB}" destId="{EE31788D-326C-214D-8DA4-B78EB3384D33}" srcOrd="1" destOrd="0" parTransId="{FEBB3D40-93B1-6E46-BFE7-EBC591909D32}" sibTransId="{E450CC2A-6877-8E40-B9B5-E2EBFFDA4C6E}"/>
    <dgm:cxn modelId="{33BC28CE-EAD3-8349-B9F3-B0A4B790F87E}" srcId="{27339667-DCB7-EA41-8EA0-55F6912E3DBB}" destId="{F4A413A8-6E7C-FC48-9024-15879AD81902}" srcOrd="2" destOrd="0" parTransId="{D9416054-B21A-034E-B639-862C85C46F0C}" sibTransId="{2DE5EB45-A575-2549-B2B9-C68EA5871502}"/>
    <dgm:cxn modelId="{08F0B1D9-D3AD-924D-8A1D-345C685BFEA4}" srcId="{27339667-DCB7-EA41-8EA0-55F6912E3DBB}" destId="{6700B307-0E6E-FD4C-BEA4-A83217031C01}" srcOrd="4" destOrd="0" parTransId="{82DDE84E-C813-9245-8F53-59C3BEE5CE67}" sibTransId="{5DAC0BEC-697C-0B44-8416-421DB91CFF3A}"/>
    <dgm:cxn modelId="{F9F37E91-2426-F14D-B4B6-C64CFA84C245}" type="presParOf" srcId="{3B1F683A-9FAB-3C49-A6D0-4CA176DED8E7}" destId="{7EC23EB2-9D3C-ED4F-96F4-D23690B05014}" srcOrd="0" destOrd="0" presId="urn:microsoft.com/office/officeart/2008/layout/VerticalCurvedList"/>
    <dgm:cxn modelId="{A404023A-92FD-7742-8527-2ACD226D5D2A}" type="presParOf" srcId="{7EC23EB2-9D3C-ED4F-96F4-D23690B05014}" destId="{7BD10188-AF69-FA49-B418-B549045C7B29}" srcOrd="0" destOrd="0" presId="urn:microsoft.com/office/officeart/2008/layout/VerticalCurvedList"/>
    <dgm:cxn modelId="{02494545-3E0C-ED45-BA3B-DD13DF5CEE57}" type="presParOf" srcId="{7BD10188-AF69-FA49-B418-B549045C7B29}" destId="{C3B266A2-6284-F242-81F8-30DF42ED9A54}" srcOrd="0" destOrd="0" presId="urn:microsoft.com/office/officeart/2008/layout/VerticalCurvedList"/>
    <dgm:cxn modelId="{F89E3508-56C4-604C-A8F6-C3D2D90A51ED}" type="presParOf" srcId="{7BD10188-AF69-FA49-B418-B549045C7B29}" destId="{72CBE3B3-6B66-F64C-AE57-488C37EF1950}" srcOrd="1" destOrd="0" presId="urn:microsoft.com/office/officeart/2008/layout/VerticalCurvedList"/>
    <dgm:cxn modelId="{0F76C85C-91CE-E943-A70B-529C9415942A}" type="presParOf" srcId="{7BD10188-AF69-FA49-B418-B549045C7B29}" destId="{6EABD975-F149-F84A-AF3A-FD16E14FA88B}" srcOrd="2" destOrd="0" presId="urn:microsoft.com/office/officeart/2008/layout/VerticalCurvedList"/>
    <dgm:cxn modelId="{80E82390-6C66-DC48-9B3C-1EE7FE9B6B63}" type="presParOf" srcId="{7BD10188-AF69-FA49-B418-B549045C7B29}" destId="{2BCD5050-C5C7-C248-A24B-5BD6B3B89707}" srcOrd="3" destOrd="0" presId="urn:microsoft.com/office/officeart/2008/layout/VerticalCurvedList"/>
    <dgm:cxn modelId="{AEB07201-1CE8-1244-954C-F9A4C218143D}" type="presParOf" srcId="{7EC23EB2-9D3C-ED4F-96F4-D23690B05014}" destId="{E57F4A6E-06D0-A748-8B76-C37856CA6F06}" srcOrd="1" destOrd="0" presId="urn:microsoft.com/office/officeart/2008/layout/VerticalCurvedList"/>
    <dgm:cxn modelId="{223F0E3E-05CF-0042-B3BD-034EF854A83C}" type="presParOf" srcId="{7EC23EB2-9D3C-ED4F-96F4-D23690B05014}" destId="{FFE87CC3-43E1-FD43-8482-CA5EBEA28800}" srcOrd="2" destOrd="0" presId="urn:microsoft.com/office/officeart/2008/layout/VerticalCurvedList"/>
    <dgm:cxn modelId="{C01438B6-A0A5-5747-8C83-159F59282FEB}" type="presParOf" srcId="{FFE87CC3-43E1-FD43-8482-CA5EBEA28800}" destId="{EA27DBBB-626E-8C43-94D9-0F281E9E5317}" srcOrd="0" destOrd="0" presId="urn:microsoft.com/office/officeart/2008/layout/VerticalCurvedList"/>
    <dgm:cxn modelId="{647F5FC5-DDCF-0645-9559-1C16FE72598F}" type="presParOf" srcId="{7EC23EB2-9D3C-ED4F-96F4-D23690B05014}" destId="{F41E9817-17E9-0A41-B439-544857EFF665}" srcOrd="3" destOrd="0" presId="urn:microsoft.com/office/officeart/2008/layout/VerticalCurvedList"/>
    <dgm:cxn modelId="{ED25505E-AF7B-E942-BC17-0830A9A16572}" type="presParOf" srcId="{7EC23EB2-9D3C-ED4F-96F4-D23690B05014}" destId="{32CC6285-DADD-EE4D-A7D6-71AE90E0757F}" srcOrd="4" destOrd="0" presId="urn:microsoft.com/office/officeart/2008/layout/VerticalCurvedList"/>
    <dgm:cxn modelId="{E821038D-0285-E84A-8612-EFFD57FB9E36}" type="presParOf" srcId="{32CC6285-DADD-EE4D-A7D6-71AE90E0757F}" destId="{5433258F-5CCC-0345-96CA-45EB1A4E6DEB}" srcOrd="0" destOrd="0" presId="urn:microsoft.com/office/officeart/2008/layout/VerticalCurvedList"/>
    <dgm:cxn modelId="{2AC5AFD6-42C3-3440-A821-4076FF5BA0B7}" type="presParOf" srcId="{7EC23EB2-9D3C-ED4F-96F4-D23690B05014}" destId="{D6F492F3-A5A1-3740-B564-B407D4EE96DA}" srcOrd="5" destOrd="0" presId="urn:microsoft.com/office/officeart/2008/layout/VerticalCurvedList"/>
    <dgm:cxn modelId="{64D46442-B3F7-DE41-B3B5-C4E508526B8E}" type="presParOf" srcId="{7EC23EB2-9D3C-ED4F-96F4-D23690B05014}" destId="{DF3F31D5-BBDB-4A41-9F9C-C017A3277AE3}" srcOrd="6" destOrd="0" presId="urn:microsoft.com/office/officeart/2008/layout/VerticalCurvedList"/>
    <dgm:cxn modelId="{87E9389A-1635-1B42-8E3E-93DAFA7F043B}" type="presParOf" srcId="{DF3F31D5-BBDB-4A41-9F9C-C017A3277AE3}" destId="{72E51CAA-CD62-1E46-BC81-76A84AA79E01}" srcOrd="0" destOrd="0" presId="urn:microsoft.com/office/officeart/2008/layout/VerticalCurvedList"/>
    <dgm:cxn modelId="{7155434A-EC9C-CA4D-B283-5007CE5FE405}" type="presParOf" srcId="{7EC23EB2-9D3C-ED4F-96F4-D23690B05014}" destId="{4DB41B53-4AB4-D942-A637-4414B4788C90}" srcOrd="7" destOrd="0" presId="urn:microsoft.com/office/officeart/2008/layout/VerticalCurvedList"/>
    <dgm:cxn modelId="{B06FA2E3-B425-D349-80F0-1C19DA3AAD59}" type="presParOf" srcId="{7EC23EB2-9D3C-ED4F-96F4-D23690B05014}" destId="{58CDC047-8D43-2241-A366-A20760AC22F1}" srcOrd="8" destOrd="0" presId="urn:microsoft.com/office/officeart/2008/layout/VerticalCurvedList"/>
    <dgm:cxn modelId="{7C24BC42-8B47-2C4A-9F01-2A47A39B4518}" type="presParOf" srcId="{58CDC047-8D43-2241-A366-A20760AC22F1}" destId="{5AA5C228-8356-7F4D-AFFB-CFA42BC5634D}" srcOrd="0" destOrd="0" presId="urn:microsoft.com/office/officeart/2008/layout/VerticalCurvedList"/>
    <dgm:cxn modelId="{526F440E-DD9A-8243-9B60-ACC12F13885F}" type="presParOf" srcId="{7EC23EB2-9D3C-ED4F-96F4-D23690B05014}" destId="{B64D54EC-6D81-5747-979E-10A3423AD128}" srcOrd="9" destOrd="0" presId="urn:microsoft.com/office/officeart/2008/layout/VerticalCurvedList"/>
    <dgm:cxn modelId="{7880DE8C-4FB9-DF4D-8B9B-4C9187752407}" type="presParOf" srcId="{7EC23EB2-9D3C-ED4F-96F4-D23690B05014}" destId="{2741F08C-8AA1-314F-BA9F-B2B9AE5BB59E}" srcOrd="10" destOrd="0" presId="urn:microsoft.com/office/officeart/2008/layout/VerticalCurvedList"/>
    <dgm:cxn modelId="{44D2DAA2-3944-FA4A-83E3-48D427D80F4D}" type="presParOf" srcId="{2741F08C-8AA1-314F-BA9F-B2B9AE5BB59E}" destId="{AF3FDCBC-6AC4-264D-9F3A-EF45855468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E3333-1739-8D41-8370-D9E43E12120D}" type="doc">
      <dgm:prSet loTypeId="urn:microsoft.com/office/officeart/2008/layout/VerticalCurved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859B70F-256C-9E43-9E48-255211A92B48}">
      <dgm:prSet phldrT="[Texto]"/>
      <dgm:spPr/>
      <dgm:t>
        <a:bodyPr/>
        <a:lstStyle/>
        <a:p>
          <a:pPr>
            <a:buFontTx/>
            <a:buChar char="-"/>
          </a:pPr>
          <a:r>
            <a:rPr lang="es-CL" dirty="0"/>
            <a:t>El índice de vulnerabilidad varía entre 1 y 51 puntos.</a:t>
          </a:r>
          <a:endParaRPr lang="es-ES" dirty="0"/>
        </a:p>
      </dgm:t>
    </dgm:pt>
    <dgm:pt modelId="{1AA6358C-06F8-1849-8C73-BDFF346221F5}" type="parTrans" cxnId="{731EA0BE-A3FD-F24A-A4A3-966A08A97283}">
      <dgm:prSet/>
      <dgm:spPr/>
      <dgm:t>
        <a:bodyPr/>
        <a:lstStyle/>
        <a:p>
          <a:endParaRPr lang="es-ES"/>
        </a:p>
      </dgm:t>
    </dgm:pt>
    <dgm:pt modelId="{1826ED5E-261F-754D-98A4-9209AEEEF7F8}" type="sibTrans" cxnId="{731EA0BE-A3FD-F24A-A4A3-966A08A97283}">
      <dgm:prSet/>
      <dgm:spPr/>
      <dgm:t>
        <a:bodyPr/>
        <a:lstStyle/>
        <a:p>
          <a:endParaRPr lang="es-ES"/>
        </a:p>
      </dgm:t>
    </dgm:pt>
    <dgm:pt modelId="{47B53CDF-EE69-B346-9CC7-BF329B802DDA}">
      <dgm:prSet phldrT="[Texto]"/>
      <dgm:spPr/>
      <dgm:t>
        <a:bodyPr/>
        <a:lstStyle/>
        <a:p>
          <a:pPr>
            <a:buFontTx/>
            <a:buChar char="-"/>
          </a:pPr>
          <a:r>
            <a:rPr lang="es-CL" dirty="0"/>
            <a:t>Los límites fronterizos de Chile por el norte , permite un alto flujo migratorio.</a:t>
          </a:r>
          <a:endParaRPr lang="es-ES" dirty="0"/>
        </a:p>
      </dgm:t>
    </dgm:pt>
    <dgm:pt modelId="{8A6DB7A3-D89E-3B4E-B3B5-CB67D0D0AF30}" type="parTrans" cxnId="{ED19135E-142F-CD46-A69C-3FF470295FDD}">
      <dgm:prSet/>
      <dgm:spPr/>
      <dgm:t>
        <a:bodyPr/>
        <a:lstStyle/>
        <a:p>
          <a:endParaRPr lang="es-ES"/>
        </a:p>
      </dgm:t>
    </dgm:pt>
    <dgm:pt modelId="{55FE14C2-AD34-E14B-A7F9-2F4E3EDF8B46}" type="sibTrans" cxnId="{ED19135E-142F-CD46-A69C-3FF470295FDD}">
      <dgm:prSet/>
      <dgm:spPr/>
      <dgm:t>
        <a:bodyPr/>
        <a:lstStyle/>
        <a:p>
          <a:endParaRPr lang="es-ES"/>
        </a:p>
      </dgm:t>
    </dgm:pt>
    <dgm:pt modelId="{3B91DB53-040E-B046-A717-679CDF754BC7}">
      <dgm:prSet phldrT="[Texto]"/>
      <dgm:spPr/>
      <dgm:t>
        <a:bodyPr/>
        <a:lstStyle/>
        <a:p>
          <a:pPr>
            <a:buFontTx/>
            <a:buChar char="-"/>
          </a:pPr>
          <a:r>
            <a:rPr lang="es-CL" dirty="0"/>
            <a:t>Existe mayor vulnerabilidad en zonas fronterizas, rurales y lejanas a la capital regional.</a:t>
          </a:r>
          <a:endParaRPr lang="es-ES" dirty="0"/>
        </a:p>
      </dgm:t>
    </dgm:pt>
    <dgm:pt modelId="{560FA709-0ACF-0749-807C-DF842BD3DFB0}" type="parTrans" cxnId="{C0D1F310-A618-5F4A-BB8C-4E5D0BE5C7DB}">
      <dgm:prSet/>
      <dgm:spPr/>
      <dgm:t>
        <a:bodyPr/>
        <a:lstStyle/>
        <a:p>
          <a:endParaRPr lang="es-ES"/>
        </a:p>
      </dgm:t>
    </dgm:pt>
    <dgm:pt modelId="{4AB497D1-BC19-D240-BEFA-DBDB2D812BFA}" type="sibTrans" cxnId="{C0D1F310-A618-5F4A-BB8C-4E5D0BE5C7DB}">
      <dgm:prSet/>
      <dgm:spPr/>
      <dgm:t>
        <a:bodyPr/>
        <a:lstStyle/>
        <a:p>
          <a:endParaRPr lang="es-ES"/>
        </a:p>
      </dgm:t>
    </dgm:pt>
    <dgm:pt modelId="{FD94E592-3EDD-F146-A45F-01A2D7523C0A}">
      <dgm:prSet/>
      <dgm:spPr/>
      <dgm:t>
        <a:bodyPr/>
        <a:lstStyle/>
        <a:p>
          <a:r>
            <a:rPr lang="es-CL" dirty="0"/>
            <a:t>Se envidencia un alto porcentaje de NNA que son retirados anticipadamente al del año escolar, coincidiendo con el periodo de cosecha.</a:t>
          </a:r>
        </a:p>
      </dgm:t>
    </dgm:pt>
    <dgm:pt modelId="{6FA29B72-17D7-A847-A745-FA5BF172751B}" type="parTrans" cxnId="{B6898705-E14A-274D-B5B8-3AC3430B83A7}">
      <dgm:prSet/>
      <dgm:spPr/>
      <dgm:t>
        <a:bodyPr/>
        <a:lstStyle/>
        <a:p>
          <a:endParaRPr lang="es-ES"/>
        </a:p>
      </dgm:t>
    </dgm:pt>
    <dgm:pt modelId="{B72AC2A1-DABC-F447-9C7D-2A377756ECC1}" type="sibTrans" cxnId="{B6898705-E14A-274D-B5B8-3AC3430B83A7}">
      <dgm:prSet/>
      <dgm:spPr/>
      <dgm:t>
        <a:bodyPr/>
        <a:lstStyle/>
        <a:p>
          <a:endParaRPr lang="es-ES"/>
        </a:p>
      </dgm:t>
    </dgm:pt>
    <dgm:pt modelId="{15975845-8A7A-C842-9B4F-59106E025745}">
      <dgm:prSet/>
      <dgm:spPr/>
      <dgm:t>
        <a:bodyPr/>
        <a:lstStyle/>
        <a:p>
          <a:r>
            <a:rPr lang="es-CL" dirty="0"/>
            <a:t>Las comunidades índigenas presentan  una cosmovisión distinto del trabajo infantil.</a:t>
          </a:r>
        </a:p>
      </dgm:t>
    </dgm:pt>
    <dgm:pt modelId="{EE067892-70F1-E747-976E-70B80AA94508}" type="parTrans" cxnId="{C0B8C0CA-6E30-904E-9841-BD5E331B6659}">
      <dgm:prSet/>
      <dgm:spPr/>
      <dgm:t>
        <a:bodyPr/>
        <a:lstStyle/>
        <a:p>
          <a:endParaRPr lang="es-ES"/>
        </a:p>
      </dgm:t>
    </dgm:pt>
    <dgm:pt modelId="{7A5C3DB3-58F8-F14A-8E1C-65AA958BD612}" type="sibTrans" cxnId="{C0B8C0CA-6E30-904E-9841-BD5E331B6659}">
      <dgm:prSet/>
      <dgm:spPr/>
      <dgm:t>
        <a:bodyPr/>
        <a:lstStyle/>
        <a:p>
          <a:endParaRPr lang="es-ES"/>
        </a:p>
      </dgm:t>
    </dgm:pt>
    <dgm:pt modelId="{D268AC9A-9D1D-284A-A767-3C4CD6A220FD}" type="pres">
      <dgm:prSet presAssocID="{DEEE3333-1739-8D41-8370-D9E43E12120D}" presName="Name0" presStyleCnt="0">
        <dgm:presLayoutVars>
          <dgm:chMax val="7"/>
          <dgm:chPref val="7"/>
          <dgm:dir/>
        </dgm:presLayoutVars>
      </dgm:prSet>
      <dgm:spPr/>
    </dgm:pt>
    <dgm:pt modelId="{005262D9-6287-E944-806F-B3E5EBA12465}" type="pres">
      <dgm:prSet presAssocID="{DEEE3333-1739-8D41-8370-D9E43E12120D}" presName="Name1" presStyleCnt="0"/>
      <dgm:spPr/>
    </dgm:pt>
    <dgm:pt modelId="{DFC7070A-03E8-934C-BDE6-C13DC3E10CC2}" type="pres">
      <dgm:prSet presAssocID="{DEEE3333-1739-8D41-8370-D9E43E12120D}" presName="cycle" presStyleCnt="0"/>
      <dgm:spPr/>
    </dgm:pt>
    <dgm:pt modelId="{D761B526-3764-0646-8E16-3413973AD441}" type="pres">
      <dgm:prSet presAssocID="{DEEE3333-1739-8D41-8370-D9E43E12120D}" presName="srcNode" presStyleLbl="node1" presStyleIdx="0" presStyleCnt="5"/>
      <dgm:spPr/>
    </dgm:pt>
    <dgm:pt modelId="{F9596821-BA6F-4D4E-A616-97727F41625B}" type="pres">
      <dgm:prSet presAssocID="{DEEE3333-1739-8D41-8370-D9E43E12120D}" presName="conn" presStyleLbl="parChTrans1D2" presStyleIdx="0" presStyleCnt="1"/>
      <dgm:spPr/>
    </dgm:pt>
    <dgm:pt modelId="{ED79182F-117D-6143-BFA7-2E1D2856A738}" type="pres">
      <dgm:prSet presAssocID="{DEEE3333-1739-8D41-8370-D9E43E12120D}" presName="extraNode" presStyleLbl="node1" presStyleIdx="0" presStyleCnt="5"/>
      <dgm:spPr/>
    </dgm:pt>
    <dgm:pt modelId="{461DF3B5-5D09-3B43-9EC6-0F31A9E20BD5}" type="pres">
      <dgm:prSet presAssocID="{DEEE3333-1739-8D41-8370-D9E43E12120D}" presName="dstNode" presStyleLbl="node1" presStyleIdx="0" presStyleCnt="5"/>
      <dgm:spPr/>
    </dgm:pt>
    <dgm:pt modelId="{E222709C-9D53-6D41-84A6-C6FCC7670858}" type="pres">
      <dgm:prSet presAssocID="{E859B70F-256C-9E43-9E48-255211A92B48}" presName="text_1" presStyleLbl="node1" presStyleIdx="0" presStyleCnt="5">
        <dgm:presLayoutVars>
          <dgm:bulletEnabled val="1"/>
        </dgm:presLayoutVars>
      </dgm:prSet>
      <dgm:spPr/>
    </dgm:pt>
    <dgm:pt modelId="{B14F6C6D-6D97-2143-A05E-BDE062D3EC36}" type="pres">
      <dgm:prSet presAssocID="{E859B70F-256C-9E43-9E48-255211A92B48}" presName="accent_1" presStyleCnt="0"/>
      <dgm:spPr/>
    </dgm:pt>
    <dgm:pt modelId="{A4660F9F-6F32-5445-967E-BF12364386DD}" type="pres">
      <dgm:prSet presAssocID="{E859B70F-256C-9E43-9E48-255211A92B48}" presName="accentRepeatNode" presStyleLbl="solidFgAcc1" presStyleIdx="0" presStyleCnt="5"/>
      <dgm:spPr/>
    </dgm:pt>
    <dgm:pt modelId="{8EA61B86-0E38-E04A-A61C-4BD16BE85DE1}" type="pres">
      <dgm:prSet presAssocID="{47B53CDF-EE69-B346-9CC7-BF329B802DDA}" presName="text_2" presStyleLbl="node1" presStyleIdx="1" presStyleCnt="5">
        <dgm:presLayoutVars>
          <dgm:bulletEnabled val="1"/>
        </dgm:presLayoutVars>
      </dgm:prSet>
      <dgm:spPr/>
    </dgm:pt>
    <dgm:pt modelId="{1DAA2D4B-FB99-B644-B0E6-593D598513E4}" type="pres">
      <dgm:prSet presAssocID="{47B53CDF-EE69-B346-9CC7-BF329B802DDA}" presName="accent_2" presStyleCnt="0"/>
      <dgm:spPr/>
    </dgm:pt>
    <dgm:pt modelId="{9748204D-F917-4841-B1E8-4A54AB88F1B8}" type="pres">
      <dgm:prSet presAssocID="{47B53CDF-EE69-B346-9CC7-BF329B802DDA}" presName="accentRepeatNode" presStyleLbl="solidFgAcc1" presStyleIdx="1" presStyleCnt="5"/>
      <dgm:spPr/>
    </dgm:pt>
    <dgm:pt modelId="{F99BB16D-8BE7-9E49-B751-2B52DFC2E7A7}" type="pres">
      <dgm:prSet presAssocID="{3B91DB53-040E-B046-A717-679CDF754BC7}" presName="text_3" presStyleLbl="node1" presStyleIdx="2" presStyleCnt="5">
        <dgm:presLayoutVars>
          <dgm:bulletEnabled val="1"/>
        </dgm:presLayoutVars>
      </dgm:prSet>
      <dgm:spPr/>
    </dgm:pt>
    <dgm:pt modelId="{5166BC58-849D-A947-8F58-74BBAECCA2E8}" type="pres">
      <dgm:prSet presAssocID="{3B91DB53-040E-B046-A717-679CDF754BC7}" presName="accent_3" presStyleCnt="0"/>
      <dgm:spPr/>
    </dgm:pt>
    <dgm:pt modelId="{2CB4FD49-18A5-2844-8E3E-DF4D1F229AF9}" type="pres">
      <dgm:prSet presAssocID="{3B91DB53-040E-B046-A717-679CDF754BC7}" presName="accentRepeatNode" presStyleLbl="solidFgAcc1" presStyleIdx="2" presStyleCnt="5"/>
      <dgm:spPr/>
    </dgm:pt>
    <dgm:pt modelId="{8F090713-82DC-E543-BCE3-77249832BABB}" type="pres">
      <dgm:prSet presAssocID="{FD94E592-3EDD-F146-A45F-01A2D7523C0A}" presName="text_4" presStyleLbl="node1" presStyleIdx="3" presStyleCnt="5">
        <dgm:presLayoutVars>
          <dgm:bulletEnabled val="1"/>
        </dgm:presLayoutVars>
      </dgm:prSet>
      <dgm:spPr/>
    </dgm:pt>
    <dgm:pt modelId="{54F2724D-3057-654F-9A86-40547BA03507}" type="pres">
      <dgm:prSet presAssocID="{FD94E592-3EDD-F146-A45F-01A2D7523C0A}" presName="accent_4" presStyleCnt="0"/>
      <dgm:spPr/>
    </dgm:pt>
    <dgm:pt modelId="{DA8A3D1C-D9A7-1749-827E-BE09355B00DF}" type="pres">
      <dgm:prSet presAssocID="{FD94E592-3EDD-F146-A45F-01A2D7523C0A}" presName="accentRepeatNode" presStyleLbl="solidFgAcc1" presStyleIdx="3" presStyleCnt="5"/>
      <dgm:spPr/>
    </dgm:pt>
    <dgm:pt modelId="{9CA75A62-420F-DF4C-A836-646C1816397A}" type="pres">
      <dgm:prSet presAssocID="{15975845-8A7A-C842-9B4F-59106E025745}" presName="text_5" presStyleLbl="node1" presStyleIdx="4" presStyleCnt="5">
        <dgm:presLayoutVars>
          <dgm:bulletEnabled val="1"/>
        </dgm:presLayoutVars>
      </dgm:prSet>
      <dgm:spPr/>
    </dgm:pt>
    <dgm:pt modelId="{A1AE35CA-A672-3348-BEF0-8AF257D31AEB}" type="pres">
      <dgm:prSet presAssocID="{15975845-8A7A-C842-9B4F-59106E025745}" presName="accent_5" presStyleCnt="0"/>
      <dgm:spPr/>
    </dgm:pt>
    <dgm:pt modelId="{BC417243-144E-9247-8790-139271947810}" type="pres">
      <dgm:prSet presAssocID="{15975845-8A7A-C842-9B4F-59106E025745}" presName="accentRepeatNode" presStyleLbl="solidFgAcc1" presStyleIdx="4" presStyleCnt="5"/>
      <dgm:spPr/>
    </dgm:pt>
  </dgm:ptLst>
  <dgm:cxnLst>
    <dgm:cxn modelId="{FC216C03-4BCA-0A41-951D-0EE182E46C81}" type="presOf" srcId="{FD94E592-3EDD-F146-A45F-01A2D7523C0A}" destId="{8F090713-82DC-E543-BCE3-77249832BABB}" srcOrd="0" destOrd="0" presId="urn:microsoft.com/office/officeart/2008/layout/VerticalCurvedList"/>
    <dgm:cxn modelId="{B6898705-E14A-274D-B5B8-3AC3430B83A7}" srcId="{DEEE3333-1739-8D41-8370-D9E43E12120D}" destId="{FD94E592-3EDD-F146-A45F-01A2D7523C0A}" srcOrd="3" destOrd="0" parTransId="{6FA29B72-17D7-A847-A745-FA5BF172751B}" sibTransId="{B72AC2A1-DABC-F447-9C7D-2A377756ECC1}"/>
    <dgm:cxn modelId="{C0D1F310-A618-5F4A-BB8C-4E5D0BE5C7DB}" srcId="{DEEE3333-1739-8D41-8370-D9E43E12120D}" destId="{3B91DB53-040E-B046-A717-679CDF754BC7}" srcOrd="2" destOrd="0" parTransId="{560FA709-0ACF-0749-807C-DF842BD3DFB0}" sibTransId="{4AB497D1-BC19-D240-BEFA-DBDB2D812BFA}"/>
    <dgm:cxn modelId="{8313032A-3822-7648-8548-A5093979FC6F}" type="presOf" srcId="{47B53CDF-EE69-B346-9CC7-BF329B802DDA}" destId="{8EA61B86-0E38-E04A-A61C-4BD16BE85DE1}" srcOrd="0" destOrd="0" presId="urn:microsoft.com/office/officeart/2008/layout/VerticalCurvedList"/>
    <dgm:cxn modelId="{15B16B31-4706-EB4B-A98B-E8B10521D748}" type="presOf" srcId="{DEEE3333-1739-8D41-8370-D9E43E12120D}" destId="{D268AC9A-9D1D-284A-A767-3C4CD6A220FD}" srcOrd="0" destOrd="0" presId="urn:microsoft.com/office/officeart/2008/layout/VerticalCurvedList"/>
    <dgm:cxn modelId="{229A984A-EFD6-2043-9D79-91A3E01BB557}" type="presOf" srcId="{E859B70F-256C-9E43-9E48-255211A92B48}" destId="{E222709C-9D53-6D41-84A6-C6FCC7670858}" srcOrd="0" destOrd="0" presId="urn:microsoft.com/office/officeart/2008/layout/VerticalCurvedList"/>
    <dgm:cxn modelId="{ED19135E-142F-CD46-A69C-3FF470295FDD}" srcId="{DEEE3333-1739-8D41-8370-D9E43E12120D}" destId="{47B53CDF-EE69-B346-9CC7-BF329B802DDA}" srcOrd="1" destOrd="0" parTransId="{8A6DB7A3-D89E-3B4E-B3B5-CB67D0D0AF30}" sibTransId="{55FE14C2-AD34-E14B-A7F9-2F4E3EDF8B46}"/>
    <dgm:cxn modelId="{C9F1CF77-36C9-A540-9BE6-00AE4BD16134}" type="presOf" srcId="{15975845-8A7A-C842-9B4F-59106E025745}" destId="{9CA75A62-420F-DF4C-A836-646C1816397A}" srcOrd="0" destOrd="0" presId="urn:microsoft.com/office/officeart/2008/layout/VerticalCurvedList"/>
    <dgm:cxn modelId="{3124B17A-61F7-1840-8EE6-745434747067}" type="presOf" srcId="{1826ED5E-261F-754D-98A4-9209AEEEF7F8}" destId="{F9596821-BA6F-4D4E-A616-97727F41625B}" srcOrd="0" destOrd="0" presId="urn:microsoft.com/office/officeart/2008/layout/VerticalCurvedList"/>
    <dgm:cxn modelId="{731EA0BE-A3FD-F24A-A4A3-966A08A97283}" srcId="{DEEE3333-1739-8D41-8370-D9E43E12120D}" destId="{E859B70F-256C-9E43-9E48-255211A92B48}" srcOrd="0" destOrd="0" parTransId="{1AA6358C-06F8-1849-8C73-BDFF346221F5}" sibTransId="{1826ED5E-261F-754D-98A4-9209AEEEF7F8}"/>
    <dgm:cxn modelId="{2F625FC6-6EE0-EE41-9624-9EFE2707B9B8}" type="presOf" srcId="{3B91DB53-040E-B046-A717-679CDF754BC7}" destId="{F99BB16D-8BE7-9E49-B751-2B52DFC2E7A7}" srcOrd="0" destOrd="0" presId="urn:microsoft.com/office/officeart/2008/layout/VerticalCurvedList"/>
    <dgm:cxn modelId="{C0B8C0CA-6E30-904E-9841-BD5E331B6659}" srcId="{DEEE3333-1739-8D41-8370-D9E43E12120D}" destId="{15975845-8A7A-C842-9B4F-59106E025745}" srcOrd="4" destOrd="0" parTransId="{EE067892-70F1-E747-976E-70B80AA94508}" sibTransId="{7A5C3DB3-58F8-F14A-8E1C-65AA958BD612}"/>
    <dgm:cxn modelId="{F3F0D1EB-1213-7D49-9DBB-66A476FD85CC}" type="presParOf" srcId="{D268AC9A-9D1D-284A-A767-3C4CD6A220FD}" destId="{005262D9-6287-E944-806F-B3E5EBA12465}" srcOrd="0" destOrd="0" presId="urn:microsoft.com/office/officeart/2008/layout/VerticalCurvedList"/>
    <dgm:cxn modelId="{B66E5E1E-A2EE-834F-B93E-AEF7390D203B}" type="presParOf" srcId="{005262D9-6287-E944-806F-B3E5EBA12465}" destId="{DFC7070A-03E8-934C-BDE6-C13DC3E10CC2}" srcOrd="0" destOrd="0" presId="urn:microsoft.com/office/officeart/2008/layout/VerticalCurvedList"/>
    <dgm:cxn modelId="{A42D29D9-39BC-1C4A-864F-D3B120630AFF}" type="presParOf" srcId="{DFC7070A-03E8-934C-BDE6-C13DC3E10CC2}" destId="{D761B526-3764-0646-8E16-3413973AD441}" srcOrd="0" destOrd="0" presId="urn:microsoft.com/office/officeart/2008/layout/VerticalCurvedList"/>
    <dgm:cxn modelId="{DBE1B9CA-8EB5-FE42-8D69-E2233A6D5853}" type="presParOf" srcId="{DFC7070A-03E8-934C-BDE6-C13DC3E10CC2}" destId="{F9596821-BA6F-4D4E-A616-97727F41625B}" srcOrd="1" destOrd="0" presId="urn:microsoft.com/office/officeart/2008/layout/VerticalCurvedList"/>
    <dgm:cxn modelId="{D1AC45E7-7C91-5443-9C8F-D36887A8D5C0}" type="presParOf" srcId="{DFC7070A-03E8-934C-BDE6-C13DC3E10CC2}" destId="{ED79182F-117D-6143-BFA7-2E1D2856A738}" srcOrd="2" destOrd="0" presId="urn:microsoft.com/office/officeart/2008/layout/VerticalCurvedList"/>
    <dgm:cxn modelId="{7B84608B-8BCC-7C4C-B8C1-6E388FEB4538}" type="presParOf" srcId="{DFC7070A-03E8-934C-BDE6-C13DC3E10CC2}" destId="{461DF3B5-5D09-3B43-9EC6-0F31A9E20BD5}" srcOrd="3" destOrd="0" presId="urn:microsoft.com/office/officeart/2008/layout/VerticalCurvedList"/>
    <dgm:cxn modelId="{B4D8F73A-51EF-7C42-88BB-295271C9F0BF}" type="presParOf" srcId="{005262D9-6287-E944-806F-B3E5EBA12465}" destId="{E222709C-9D53-6D41-84A6-C6FCC7670858}" srcOrd="1" destOrd="0" presId="urn:microsoft.com/office/officeart/2008/layout/VerticalCurvedList"/>
    <dgm:cxn modelId="{3CC743B3-0714-A240-876C-34A5B83DC35D}" type="presParOf" srcId="{005262D9-6287-E944-806F-B3E5EBA12465}" destId="{B14F6C6D-6D97-2143-A05E-BDE062D3EC36}" srcOrd="2" destOrd="0" presId="urn:microsoft.com/office/officeart/2008/layout/VerticalCurvedList"/>
    <dgm:cxn modelId="{FF2A9554-5248-C14F-93EA-C352F50263F9}" type="presParOf" srcId="{B14F6C6D-6D97-2143-A05E-BDE062D3EC36}" destId="{A4660F9F-6F32-5445-967E-BF12364386DD}" srcOrd="0" destOrd="0" presId="urn:microsoft.com/office/officeart/2008/layout/VerticalCurvedList"/>
    <dgm:cxn modelId="{5FDBFACE-2D6D-DD45-A9F5-D0FB80886B4B}" type="presParOf" srcId="{005262D9-6287-E944-806F-B3E5EBA12465}" destId="{8EA61B86-0E38-E04A-A61C-4BD16BE85DE1}" srcOrd="3" destOrd="0" presId="urn:microsoft.com/office/officeart/2008/layout/VerticalCurvedList"/>
    <dgm:cxn modelId="{6655456D-A15F-C44E-A6B0-5575697FC3EF}" type="presParOf" srcId="{005262D9-6287-E944-806F-B3E5EBA12465}" destId="{1DAA2D4B-FB99-B644-B0E6-593D598513E4}" srcOrd="4" destOrd="0" presId="urn:microsoft.com/office/officeart/2008/layout/VerticalCurvedList"/>
    <dgm:cxn modelId="{3DC4D407-0C72-D044-8104-96156C7A1BC8}" type="presParOf" srcId="{1DAA2D4B-FB99-B644-B0E6-593D598513E4}" destId="{9748204D-F917-4841-B1E8-4A54AB88F1B8}" srcOrd="0" destOrd="0" presId="urn:microsoft.com/office/officeart/2008/layout/VerticalCurvedList"/>
    <dgm:cxn modelId="{3FD15735-D8DA-9A46-9872-C9613317ED41}" type="presParOf" srcId="{005262D9-6287-E944-806F-B3E5EBA12465}" destId="{F99BB16D-8BE7-9E49-B751-2B52DFC2E7A7}" srcOrd="5" destOrd="0" presId="urn:microsoft.com/office/officeart/2008/layout/VerticalCurvedList"/>
    <dgm:cxn modelId="{E9B61236-F69F-CC48-975A-D3FF0D582AB6}" type="presParOf" srcId="{005262D9-6287-E944-806F-B3E5EBA12465}" destId="{5166BC58-849D-A947-8F58-74BBAECCA2E8}" srcOrd="6" destOrd="0" presId="urn:microsoft.com/office/officeart/2008/layout/VerticalCurvedList"/>
    <dgm:cxn modelId="{4563B119-7CC5-AC4E-8235-AB53AC34874F}" type="presParOf" srcId="{5166BC58-849D-A947-8F58-74BBAECCA2E8}" destId="{2CB4FD49-18A5-2844-8E3E-DF4D1F229AF9}" srcOrd="0" destOrd="0" presId="urn:microsoft.com/office/officeart/2008/layout/VerticalCurvedList"/>
    <dgm:cxn modelId="{2FB22360-0318-BF47-B1DD-8931AA057426}" type="presParOf" srcId="{005262D9-6287-E944-806F-B3E5EBA12465}" destId="{8F090713-82DC-E543-BCE3-77249832BABB}" srcOrd="7" destOrd="0" presId="urn:microsoft.com/office/officeart/2008/layout/VerticalCurvedList"/>
    <dgm:cxn modelId="{0629CBF8-2560-BB40-A9C8-D163477F6B3B}" type="presParOf" srcId="{005262D9-6287-E944-806F-B3E5EBA12465}" destId="{54F2724D-3057-654F-9A86-40547BA03507}" srcOrd="8" destOrd="0" presId="urn:microsoft.com/office/officeart/2008/layout/VerticalCurvedList"/>
    <dgm:cxn modelId="{62695B2B-7952-584C-B00C-508E255DC67D}" type="presParOf" srcId="{54F2724D-3057-654F-9A86-40547BA03507}" destId="{DA8A3D1C-D9A7-1749-827E-BE09355B00DF}" srcOrd="0" destOrd="0" presId="urn:microsoft.com/office/officeart/2008/layout/VerticalCurvedList"/>
    <dgm:cxn modelId="{FECC6440-8E69-4848-8020-27294D3767EB}" type="presParOf" srcId="{005262D9-6287-E944-806F-B3E5EBA12465}" destId="{9CA75A62-420F-DF4C-A836-646C1816397A}" srcOrd="9" destOrd="0" presId="urn:microsoft.com/office/officeart/2008/layout/VerticalCurvedList"/>
    <dgm:cxn modelId="{C7B900C5-B876-2645-8AF4-A1DBF43C4920}" type="presParOf" srcId="{005262D9-6287-E944-806F-B3E5EBA12465}" destId="{A1AE35CA-A672-3348-BEF0-8AF257D31AEB}" srcOrd="10" destOrd="0" presId="urn:microsoft.com/office/officeart/2008/layout/VerticalCurvedList"/>
    <dgm:cxn modelId="{1B73D403-F284-1246-9549-8A98FD4E3CA7}" type="presParOf" srcId="{A1AE35CA-A672-3348-BEF0-8AF257D31AEB}" destId="{BC417243-144E-9247-8790-1392719478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85427A-E63D-E149-9A9F-D7CF44B1FD4E}" type="doc">
      <dgm:prSet loTypeId="urn:microsoft.com/office/officeart/2008/layout/VerticalCurved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6701F32-187F-7041-AAEA-A5B99F303331}">
      <dgm:prSet phldrT="[Texto]"/>
      <dgm:spPr/>
      <dgm:t>
        <a:bodyPr/>
        <a:lstStyle/>
        <a:p>
          <a:pPr>
            <a:buFontTx/>
            <a:buChar char="-"/>
          </a:pPr>
          <a:r>
            <a:rPr lang="es-CL" dirty="0"/>
            <a:t>Es la Zona con mayor porcentaje de vulnerablidad,  el Indice de vulnerabilidad varía entre 1 y 63 puntos.</a:t>
          </a:r>
          <a:endParaRPr lang="es-ES" dirty="0"/>
        </a:p>
      </dgm:t>
    </dgm:pt>
    <dgm:pt modelId="{5289A61E-FA9D-5D42-A3B4-FC562D0EFB7E}" type="parTrans" cxnId="{0FA53501-4419-F84F-B75D-440C543551F7}">
      <dgm:prSet/>
      <dgm:spPr/>
      <dgm:t>
        <a:bodyPr/>
        <a:lstStyle/>
        <a:p>
          <a:endParaRPr lang="es-ES"/>
        </a:p>
      </dgm:t>
    </dgm:pt>
    <dgm:pt modelId="{74608AB5-CF61-0443-8B39-9B51FAAFB7F3}" type="sibTrans" cxnId="{0FA53501-4419-F84F-B75D-440C543551F7}">
      <dgm:prSet/>
      <dgm:spPr/>
      <dgm:t>
        <a:bodyPr/>
        <a:lstStyle/>
        <a:p>
          <a:endParaRPr lang="es-ES"/>
        </a:p>
      </dgm:t>
    </dgm:pt>
    <dgm:pt modelId="{2C521B12-01F5-434F-83D6-4F3990DBAC1D}">
      <dgm:prSet phldrT="[Texto]"/>
      <dgm:spPr/>
      <dgm:t>
        <a:bodyPr/>
        <a:lstStyle/>
        <a:p>
          <a:pPr>
            <a:buFontTx/>
            <a:buChar char="-"/>
          </a:pPr>
          <a:r>
            <a:rPr lang="es-CL" dirty="0"/>
            <a:t>Existe una heterogeniedad entre las comunas, diferenciandose principalmente por trabajo en sector de pesca, agrícultura y comercio.</a:t>
          </a:r>
          <a:endParaRPr lang="es-ES" dirty="0"/>
        </a:p>
      </dgm:t>
    </dgm:pt>
    <dgm:pt modelId="{4BCCF8A1-F60D-9441-992F-7A84F6C86421}" type="parTrans" cxnId="{31C091CE-EAAC-E24A-B0FA-5C21C991F3A7}">
      <dgm:prSet/>
      <dgm:spPr/>
      <dgm:t>
        <a:bodyPr/>
        <a:lstStyle/>
        <a:p>
          <a:endParaRPr lang="es-ES"/>
        </a:p>
      </dgm:t>
    </dgm:pt>
    <dgm:pt modelId="{09C31916-B48B-924F-B707-0CD52853A8FA}" type="sibTrans" cxnId="{31C091CE-EAAC-E24A-B0FA-5C21C991F3A7}">
      <dgm:prSet/>
      <dgm:spPr/>
      <dgm:t>
        <a:bodyPr/>
        <a:lstStyle/>
        <a:p>
          <a:endParaRPr lang="es-ES"/>
        </a:p>
      </dgm:t>
    </dgm:pt>
    <dgm:pt modelId="{8E568B14-B439-A74E-8FE0-D0FDACBC46F8}">
      <dgm:prSet phldrT="[Texto]"/>
      <dgm:spPr/>
      <dgm:t>
        <a:bodyPr/>
        <a:lstStyle/>
        <a:p>
          <a:pPr>
            <a:buFontTx/>
            <a:buChar char="-"/>
          </a:pPr>
          <a:r>
            <a:rPr lang="es-CL" dirty="0"/>
            <a:t>Existente un gran número de comunas en sectores rurales en donde predomina el trabajo en la agricultura familiar y en el sector urbano, el comercio informal.</a:t>
          </a:r>
          <a:endParaRPr lang="es-ES" dirty="0"/>
        </a:p>
      </dgm:t>
    </dgm:pt>
    <dgm:pt modelId="{B0F3E3B5-3741-B443-AF21-DF6132934664}" type="parTrans" cxnId="{08BFEB6E-FE0E-F64C-B944-FDD63056BEE3}">
      <dgm:prSet/>
      <dgm:spPr/>
      <dgm:t>
        <a:bodyPr/>
        <a:lstStyle/>
        <a:p>
          <a:endParaRPr lang="es-ES"/>
        </a:p>
      </dgm:t>
    </dgm:pt>
    <dgm:pt modelId="{4C048DAA-89AE-AF43-828C-9D99A03BFF20}" type="sibTrans" cxnId="{08BFEB6E-FE0E-F64C-B944-FDD63056BEE3}">
      <dgm:prSet/>
      <dgm:spPr/>
      <dgm:t>
        <a:bodyPr/>
        <a:lstStyle/>
        <a:p>
          <a:endParaRPr lang="es-ES"/>
        </a:p>
      </dgm:t>
    </dgm:pt>
    <dgm:pt modelId="{30535899-63FE-E14D-BA56-4169D7961163}">
      <dgm:prSet/>
      <dgm:spPr/>
      <dgm:t>
        <a:bodyPr/>
        <a:lstStyle/>
        <a:p>
          <a:r>
            <a:rPr lang="es-CL" dirty="0"/>
            <a:t>Existen comunas que presentan un alto índice en la variable de pobrea.</a:t>
          </a:r>
        </a:p>
      </dgm:t>
    </dgm:pt>
    <dgm:pt modelId="{7EE3DBE6-2475-C64C-AE2F-0E6F2CDDD41E}" type="parTrans" cxnId="{16BDD0C9-FDC2-6C42-A7C0-0D9913DAE1BE}">
      <dgm:prSet/>
      <dgm:spPr/>
      <dgm:t>
        <a:bodyPr/>
        <a:lstStyle/>
        <a:p>
          <a:endParaRPr lang="es-ES"/>
        </a:p>
      </dgm:t>
    </dgm:pt>
    <dgm:pt modelId="{1FA0697F-308C-1F47-A121-BA08284830F0}" type="sibTrans" cxnId="{16BDD0C9-FDC2-6C42-A7C0-0D9913DAE1BE}">
      <dgm:prSet/>
      <dgm:spPr/>
      <dgm:t>
        <a:bodyPr/>
        <a:lstStyle/>
        <a:p>
          <a:endParaRPr lang="es-ES"/>
        </a:p>
      </dgm:t>
    </dgm:pt>
    <dgm:pt modelId="{9F0DAD2E-A257-C14E-9295-6985F1526CD6}">
      <dgm:prSet/>
      <dgm:spPr/>
      <dgm:t>
        <a:bodyPr/>
        <a:lstStyle/>
        <a:p>
          <a:r>
            <a:rPr lang="es-CL"/>
            <a:t>Presencia de comunas alejadas a la capital regional y con dificiltad para el acceso de servicios sociales. </a:t>
          </a:r>
          <a:endParaRPr lang="es-CL" dirty="0"/>
        </a:p>
      </dgm:t>
    </dgm:pt>
    <dgm:pt modelId="{D11CC72D-4755-7847-A930-A71FCD3DED07}" type="parTrans" cxnId="{D88A2CF8-3ECB-D647-B3D2-008ABB8E44EC}">
      <dgm:prSet/>
      <dgm:spPr/>
      <dgm:t>
        <a:bodyPr/>
        <a:lstStyle/>
        <a:p>
          <a:endParaRPr lang="es-ES"/>
        </a:p>
      </dgm:t>
    </dgm:pt>
    <dgm:pt modelId="{F078F8EF-5FCA-2443-8F5C-A345A738845E}" type="sibTrans" cxnId="{D88A2CF8-3ECB-D647-B3D2-008ABB8E44EC}">
      <dgm:prSet/>
      <dgm:spPr/>
      <dgm:t>
        <a:bodyPr/>
        <a:lstStyle/>
        <a:p>
          <a:endParaRPr lang="es-ES"/>
        </a:p>
      </dgm:t>
    </dgm:pt>
    <dgm:pt modelId="{85585D80-B7B1-4F4E-B8C2-4BAF1908FF64}" type="pres">
      <dgm:prSet presAssocID="{BF85427A-E63D-E149-9A9F-D7CF44B1FD4E}" presName="Name0" presStyleCnt="0">
        <dgm:presLayoutVars>
          <dgm:chMax val="7"/>
          <dgm:chPref val="7"/>
          <dgm:dir/>
        </dgm:presLayoutVars>
      </dgm:prSet>
      <dgm:spPr/>
    </dgm:pt>
    <dgm:pt modelId="{AEAF7270-CCD3-F444-869A-6F2D0577E9D2}" type="pres">
      <dgm:prSet presAssocID="{BF85427A-E63D-E149-9A9F-D7CF44B1FD4E}" presName="Name1" presStyleCnt="0"/>
      <dgm:spPr/>
    </dgm:pt>
    <dgm:pt modelId="{9A9AC37F-30FD-8E40-AA07-9579B96F038B}" type="pres">
      <dgm:prSet presAssocID="{BF85427A-E63D-E149-9A9F-D7CF44B1FD4E}" presName="cycle" presStyleCnt="0"/>
      <dgm:spPr/>
    </dgm:pt>
    <dgm:pt modelId="{B889544B-9C91-954B-A03A-B5FD65E7F2F6}" type="pres">
      <dgm:prSet presAssocID="{BF85427A-E63D-E149-9A9F-D7CF44B1FD4E}" presName="srcNode" presStyleLbl="node1" presStyleIdx="0" presStyleCnt="5"/>
      <dgm:spPr/>
    </dgm:pt>
    <dgm:pt modelId="{6AA74DCB-0DEF-3147-8EC0-3C68FB476A52}" type="pres">
      <dgm:prSet presAssocID="{BF85427A-E63D-E149-9A9F-D7CF44B1FD4E}" presName="conn" presStyleLbl="parChTrans1D2" presStyleIdx="0" presStyleCnt="1"/>
      <dgm:spPr/>
    </dgm:pt>
    <dgm:pt modelId="{B97F2D61-627E-CD43-AC25-C94DCD3F387A}" type="pres">
      <dgm:prSet presAssocID="{BF85427A-E63D-E149-9A9F-D7CF44B1FD4E}" presName="extraNode" presStyleLbl="node1" presStyleIdx="0" presStyleCnt="5"/>
      <dgm:spPr/>
    </dgm:pt>
    <dgm:pt modelId="{5671E0DC-C161-A842-9067-FDB582A2B148}" type="pres">
      <dgm:prSet presAssocID="{BF85427A-E63D-E149-9A9F-D7CF44B1FD4E}" presName="dstNode" presStyleLbl="node1" presStyleIdx="0" presStyleCnt="5"/>
      <dgm:spPr/>
    </dgm:pt>
    <dgm:pt modelId="{CD032175-2267-6D4B-8D26-B16152791FFC}" type="pres">
      <dgm:prSet presAssocID="{46701F32-187F-7041-AAEA-A5B99F303331}" presName="text_1" presStyleLbl="node1" presStyleIdx="0" presStyleCnt="5">
        <dgm:presLayoutVars>
          <dgm:bulletEnabled val="1"/>
        </dgm:presLayoutVars>
      </dgm:prSet>
      <dgm:spPr/>
    </dgm:pt>
    <dgm:pt modelId="{4B5B3B27-E119-EE47-A273-91DEA356D63A}" type="pres">
      <dgm:prSet presAssocID="{46701F32-187F-7041-AAEA-A5B99F303331}" presName="accent_1" presStyleCnt="0"/>
      <dgm:spPr/>
    </dgm:pt>
    <dgm:pt modelId="{D8CE72FD-BBE9-FD44-B940-29C54ACD554E}" type="pres">
      <dgm:prSet presAssocID="{46701F32-187F-7041-AAEA-A5B99F303331}" presName="accentRepeatNode" presStyleLbl="solidFgAcc1" presStyleIdx="0" presStyleCnt="5"/>
      <dgm:spPr/>
    </dgm:pt>
    <dgm:pt modelId="{5F2E97EB-55D6-9449-BB9A-4F16386BAA87}" type="pres">
      <dgm:prSet presAssocID="{2C521B12-01F5-434F-83D6-4F3990DBAC1D}" presName="text_2" presStyleLbl="node1" presStyleIdx="1" presStyleCnt="5">
        <dgm:presLayoutVars>
          <dgm:bulletEnabled val="1"/>
        </dgm:presLayoutVars>
      </dgm:prSet>
      <dgm:spPr/>
    </dgm:pt>
    <dgm:pt modelId="{228FFB03-6514-ED4F-9021-EF8EB3B2D6AF}" type="pres">
      <dgm:prSet presAssocID="{2C521B12-01F5-434F-83D6-4F3990DBAC1D}" presName="accent_2" presStyleCnt="0"/>
      <dgm:spPr/>
    </dgm:pt>
    <dgm:pt modelId="{8F2F97BC-DA3D-9F4A-B071-95D4068B7370}" type="pres">
      <dgm:prSet presAssocID="{2C521B12-01F5-434F-83D6-4F3990DBAC1D}" presName="accentRepeatNode" presStyleLbl="solidFgAcc1" presStyleIdx="1" presStyleCnt="5"/>
      <dgm:spPr/>
    </dgm:pt>
    <dgm:pt modelId="{FAC1C748-F81D-3344-92E7-0AD8F39DFF60}" type="pres">
      <dgm:prSet presAssocID="{8E568B14-B439-A74E-8FE0-D0FDACBC46F8}" presName="text_3" presStyleLbl="node1" presStyleIdx="2" presStyleCnt="5">
        <dgm:presLayoutVars>
          <dgm:bulletEnabled val="1"/>
        </dgm:presLayoutVars>
      </dgm:prSet>
      <dgm:spPr/>
    </dgm:pt>
    <dgm:pt modelId="{05CD9C5F-1070-CE4B-8A12-8A3B86B1A18E}" type="pres">
      <dgm:prSet presAssocID="{8E568B14-B439-A74E-8FE0-D0FDACBC46F8}" presName="accent_3" presStyleCnt="0"/>
      <dgm:spPr/>
    </dgm:pt>
    <dgm:pt modelId="{203E2866-3C03-684C-A3C1-8F8556294BF4}" type="pres">
      <dgm:prSet presAssocID="{8E568B14-B439-A74E-8FE0-D0FDACBC46F8}" presName="accentRepeatNode" presStyleLbl="solidFgAcc1" presStyleIdx="2" presStyleCnt="5"/>
      <dgm:spPr/>
    </dgm:pt>
    <dgm:pt modelId="{45D08FE4-E9A4-7447-96CB-05F239D4A81B}" type="pres">
      <dgm:prSet presAssocID="{30535899-63FE-E14D-BA56-4169D7961163}" presName="text_4" presStyleLbl="node1" presStyleIdx="3" presStyleCnt="5">
        <dgm:presLayoutVars>
          <dgm:bulletEnabled val="1"/>
        </dgm:presLayoutVars>
      </dgm:prSet>
      <dgm:spPr/>
    </dgm:pt>
    <dgm:pt modelId="{29AAEE72-514D-784B-9EA7-52432B7B1D11}" type="pres">
      <dgm:prSet presAssocID="{30535899-63FE-E14D-BA56-4169D7961163}" presName="accent_4" presStyleCnt="0"/>
      <dgm:spPr/>
    </dgm:pt>
    <dgm:pt modelId="{46F15714-2A25-3449-8D3F-C43ADDCA6B5D}" type="pres">
      <dgm:prSet presAssocID="{30535899-63FE-E14D-BA56-4169D7961163}" presName="accentRepeatNode" presStyleLbl="solidFgAcc1" presStyleIdx="3" presStyleCnt="5"/>
      <dgm:spPr/>
    </dgm:pt>
    <dgm:pt modelId="{DAF0E54C-3029-3B4C-824E-D2BA728EA531}" type="pres">
      <dgm:prSet presAssocID="{9F0DAD2E-A257-C14E-9295-6985F1526CD6}" presName="text_5" presStyleLbl="node1" presStyleIdx="4" presStyleCnt="5">
        <dgm:presLayoutVars>
          <dgm:bulletEnabled val="1"/>
        </dgm:presLayoutVars>
      </dgm:prSet>
      <dgm:spPr/>
    </dgm:pt>
    <dgm:pt modelId="{5BABE7BF-D21A-344E-A9C5-9A1E618D883F}" type="pres">
      <dgm:prSet presAssocID="{9F0DAD2E-A257-C14E-9295-6985F1526CD6}" presName="accent_5" presStyleCnt="0"/>
      <dgm:spPr/>
    </dgm:pt>
    <dgm:pt modelId="{15FAA1DF-0CE5-C34D-AF60-FF2D1B1E88DE}" type="pres">
      <dgm:prSet presAssocID="{9F0DAD2E-A257-C14E-9295-6985F1526CD6}" presName="accentRepeatNode" presStyleLbl="solidFgAcc1" presStyleIdx="4" presStyleCnt="5"/>
      <dgm:spPr/>
    </dgm:pt>
  </dgm:ptLst>
  <dgm:cxnLst>
    <dgm:cxn modelId="{0FA53501-4419-F84F-B75D-440C543551F7}" srcId="{BF85427A-E63D-E149-9A9F-D7CF44B1FD4E}" destId="{46701F32-187F-7041-AAEA-A5B99F303331}" srcOrd="0" destOrd="0" parTransId="{5289A61E-FA9D-5D42-A3B4-FC562D0EFB7E}" sibTransId="{74608AB5-CF61-0443-8B39-9B51FAAFB7F3}"/>
    <dgm:cxn modelId="{CEF7BF6D-379E-6B46-80A7-631CB7729F1C}" type="presOf" srcId="{30535899-63FE-E14D-BA56-4169D7961163}" destId="{45D08FE4-E9A4-7447-96CB-05F239D4A81B}" srcOrd="0" destOrd="0" presId="urn:microsoft.com/office/officeart/2008/layout/VerticalCurvedList"/>
    <dgm:cxn modelId="{08BFEB6E-FE0E-F64C-B944-FDD63056BEE3}" srcId="{BF85427A-E63D-E149-9A9F-D7CF44B1FD4E}" destId="{8E568B14-B439-A74E-8FE0-D0FDACBC46F8}" srcOrd="2" destOrd="0" parTransId="{B0F3E3B5-3741-B443-AF21-DF6132934664}" sibTransId="{4C048DAA-89AE-AF43-828C-9D99A03BFF20}"/>
    <dgm:cxn modelId="{09001481-4CD6-D147-B775-BF8B97CACE1E}" type="presOf" srcId="{46701F32-187F-7041-AAEA-A5B99F303331}" destId="{CD032175-2267-6D4B-8D26-B16152791FFC}" srcOrd="0" destOrd="0" presId="urn:microsoft.com/office/officeart/2008/layout/VerticalCurvedList"/>
    <dgm:cxn modelId="{1C5DCEA6-24E7-E343-908C-E4C77250507C}" type="presOf" srcId="{BF85427A-E63D-E149-9A9F-D7CF44B1FD4E}" destId="{85585D80-B7B1-4F4E-B8C2-4BAF1908FF64}" srcOrd="0" destOrd="0" presId="urn:microsoft.com/office/officeart/2008/layout/VerticalCurvedList"/>
    <dgm:cxn modelId="{BFCBE3B2-7338-FE41-960F-1B235D91A241}" type="presOf" srcId="{9F0DAD2E-A257-C14E-9295-6985F1526CD6}" destId="{DAF0E54C-3029-3B4C-824E-D2BA728EA531}" srcOrd="0" destOrd="0" presId="urn:microsoft.com/office/officeart/2008/layout/VerticalCurvedList"/>
    <dgm:cxn modelId="{C5AC7EBB-04DD-CC47-8E00-898F1BB17BBF}" type="presOf" srcId="{74608AB5-CF61-0443-8B39-9B51FAAFB7F3}" destId="{6AA74DCB-0DEF-3147-8EC0-3C68FB476A52}" srcOrd="0" destOrd="0" presId="urn:microsoft.com/office/officeart/2008/layout/VerticalCurvedList"/>
    <dgm:cxn modelId="{16BDD0C9-FDC2-6C42-A7C0-0D9913DAE1BE}" srcId="{BF85427A-E63D-E149-9A9F-D7CF44B1FD4E}" destId="{30535899-63FE-E14D-BA56-4169D7961163}" srcOrd="3" destOrd="0" parTransId="{7EE3DBE6-2475-C64C-AE2F-0E6F2CDDD41E}" sibTransId="{1FA0697F-308C-1F47-A121-BA08284830F0}"/>
    <dgm:cxn modelId="{31C091CE-EAAC-E24A-B0FA-5C21C991F3A7}" srcId="{BF85427A-E63D-E149-9A9F-D7CF44B1FD4E}" destId="{2C521B12-01F5-434F-83D6-4F3990DBAC1D}" srcOrd="1" destOrd="0" parTransId="{4BCCF8A1-F60D-9441-992F-7A84F6C86421}" sibTransId="{09C31916-B48B-924F-B707-0CD52853A8FA}"/>
    <dgm:cxn modelId="{2B5A58F2-805E-0240-A0B1-55BBA5AC0FF9}" type="presOf" srcId="{2C521B12-01F5-434F-83D6-4F3990DBAC1D}" destId="{5F2E97EB-55D6-9449-BB9A-4F16386BAA87}" srcOrd="0" destOrd="0" presId="urn:microsoft.com/office/officeart/2008/layout/VerticalCurvedList"/>
    <dgm:cxn modelId="{E98CCEF6-B763-ED47-84B6-00A2D1E5A615}" type="presOf" srcId="{8E568B14-B439-A74E-8FE0-D0FDACBC46F8}" destId="{FAC1C748-F81D-3344-92E7-0AD8F39DFF60}" srcOrd="0" destOrd="0" presId="urn:microsoft.com/office/officeart/2008/layout/VerticalCurvedList"/>
    <dgm:cxn modelId="{D88A2CF8-3ECB-D647-B3D2-008ABB8E44EC}" srcId="{BF85427A-E63D-E149-9A9F-D7CF44B1FD4E}" destId="{9F0DAD2E-A257-C14E-9295-6985F1526CD6}" srcOrd="4" destOrd="0" parTransId="{D11CC72D-4755-7847-A930-A71FCD3DED07}" sibTransId="{F078F8EF-5FCA-2443-8F5C-A345A738845E}"/>
    <dgm:cxn modelId="{1CA5FA66-CA4D-1044-A0C8-B229990797F7}" type="presParOf" srcId="{85585D80-B7B1-4F4E-B8C2-4BAF1908FF64}" destId="{AEAF7270-CCD3-F444-869A-6F2D0577E9D2}" srcOrd="0" destOrd="0" presId="urn:microsoft.com/office/officeart/2008/layout/VerticalCurvedList"/>
    <dgm:cxn modelId="{1E73F162-3AA4-BD4D-9103-402D64FA6108}" type="presParOf" srcId="{AEAF7270-CCD3-F444-869A-6F2D0577E9D2}" destId="{9A9AC37F-30FD-8E40-AA07-9579B96F038B}" srcOrd="0" destOrd="0" presId="urn:microsoft.com/office/officeart/2008/layout/VerticalCurvedList"/>
    <dgm:cxn modelId="{80A9B52C-D527-EA46-8703-0203FFA4A926}" type="presParOf" srcId="{9A9AC37F-30FD-8E40-AA07-9579B96F038B}" destId="{B889544B-9C91-954B-A03A-B5FD65E7F2F6}" srcOrd="0" destOrd="0" presId="urn:microsoft.com/office/officeart/2008/layout/VerticalCurvedList"/>
    <dgm:cxn modelId="{24596E9F-A944-C14B-BE29-5C409F2F94B5}" type="presParOf" srcId="{9A9AC37F-30FD-8E40-AA07-9579B96F038B}" destId="{6AA74DCB-0DEF-3147-8EC0-3C68FB476A52}" srcOrd="1" destOrd="0" presId="urn:microsoft.com/office/officeart/2008/layout/VerticalCurvedList"/>
    <dgm:cxn modelId="{C7475EF9-58AA-134B-8F3F-7C51C011F124}" type="presParOf" srcId="{9A9AC37F-30FD-8E40-AA07-9579B96F038B}" destId="{B97F2D61-627E-CD43-AC25-C94DCD3F387A}" srcOrd="2" destOrd="0" presId="urn:microsoft.com/office/officeart/2008/layout/VerticalCurvedList"/>
    <dgm:cxn modelId="{8AE0B8F4-1F13-164F-A00A-BA13078F7383}" type="presParOf" srcId="{9A9AC37F-30FD-8E40-AA07-9579B96F038B}" destId="{5671E0DC-C161-A842-9067-FDB582A2B148}" srcOrd="3" destOrd="0" presId="urn:microsoft.com/office/officeart/2008/layout/VerticalCurvedList"/>
    <dgm:cxn modelId="{684F6D9D-2181-3C43-A91D-181135E2882B}" type="presParOf" srcId="{AEAF7270-CCD3-F444-869A-6F2D0577E9D2}" destId="{CD032175-2267-6D4B-8D26-B16152791FFC}" srcOrd="1" destOrd="0" presId="urn:microsoft.com/office/officeart/2008/layout/VerticalCurvedList"/>
    <dgm:cxn modelId="{87385F58-196C-B44C-A936-B124E673CC29}" type="presParOf" srcId="{AEAF7270-CCD3-F444-869A-6F2D0577E9D2}" destId="{4B5B3B27-E119-EE47-A273-91DEA356D63A}" srcOrd="2" destOrd="0" presId="urn:microsoft.com/office/officeart/2008/layout/VerticalCurvedList"/>
    <dgm:cxn modelId="{D079F2BF-9512-C940-B902-34C91D8E41D9}" type="presParOf" srcId="{4B5B3B27-E119-EE47-A273-91DEA356D63A}" destId="{D8CE72FD-BBE9-FD44-B940-29C54ACD554E}" srcOrd="0" destOrd="0" presId="urn:microsoft.com/office/officeart/2008/layout/VerticalCurvedList"/>
    <dgm:cxn modelId="{7A4A0A51-4604-E247-A115-7554C9E10157}" type="presParOf" srcId="{AEAF7270-CCD3-F444-869A-6F2D0577E9D2}" destId="{5F2E97EB-55D6-9449-BB9A-4F16386BAA87}" srcOrd="3" destOrd="0" presId="urn:microsoft.com/office/officeart/2008/layout/VerticalCurvedList"/>
    <dgm:cxn modelId="{54EEA1B3-7EC5-8C4A-BF38-59EFEA000A46}" type="presParOf" srcId="{AEAF7270-CCD3-F444-869A-6F2D0577E9D2}" destId="{228FFB03-6514-ED4F-9021-EF8EB3B2D6AF}" srcOrd="4" destOrd="0" presId="urn:microsoft.com/office/officeart/2008/layout/VerticalCurvedList"/>
    <dgm:cxn modelId="{A59EEC44-D213-EB45-98FD-F643500341BD}" type="presParOf" srcId="{228FFB03-6514-ED4F-9021-EF8EB3B2D6AF}" destId="{8F2F97BC-DA3D-9F4A-B071-95D4068B7370}" srcOrd="0" destOrd="0" presId="urn:microsoft.com/office/officeart/2008/layout/VerticalCurvedList"/>
    <dgm:cxn modelId="{6588141A-DD61-5340-BB80-7F5E749ADC8E}" type="presParOf" srcId="{AEAF7270-CCD3-F444-869A-6F2D0577E9D2}" destId="{FAC1C748-F81D-3344-92E7-0AD8F39DFF60}" srcOrd="5" destOrd="0" presId="urn:microsoft.com/office/officeart/2008/layout/VerticalCurvedList"/>
    <dgm:cxn modelId="{9DEA5A5C-8F04-FC4F-9AD2-42F52A06DF28}" type="presParOf" srcId="{AEAF7270-CCD3-F444-869A-6F2D0577E9D2}" destId="{05CD9C5F-1070-CE4B-8A12-8A3B86B1A18E}" srcOrd="6" destOrd="0" presId="urn:microsoft.com/office/officeart/2008/layout/VerticalCurvedList"/>
    <dgm:cxn modelId="{8EB05634-B903-8645-A160-4F3AEE81C860}" type="presParOf" srcId="{05CD9C5F-1070-CE4B-8A12-8A3B86B1A18E}" destId="{203E2866-3C03-684C-A3C1-8F8556294BF4}" srcOrd="0" destOrd="0" presId="urn:microsoft.com/office/officeart/2008/layout/VerticalCurvedList"/>
    <dgm:cxn modelId="{FCDA1E64-4A5B-474B-98BA-26AC1A75F106}" type="presParOf" srcId="{AEAF7270-CCD3-F444-869A-6F2D0577E9D2}" destId="{45D08FE4-E9A4-7447-96CB-05F239D4A81B}" srcOrd="7" destOrd="0" presId="urn:microsoft.com/office/officeart/2008/layout/VerticalCurvedList"/>
    <dgm:cxn modelId="{53B02604-286A-434F-ACB6-2C1B6DF5A795}" type="presParOf" srcId="{AEAF7270-CCD3-F444-869A-6F2D0577E9D2}" destId="{29AAEE72-514D-784B-9EA7-52432B7B1D11}" srcOrd="8" destOrd="0" presId="urn:microsoft.com/office/officeart/2008/layout/VerticalCurvedList"/>
    <dgm:cxn modelId="{1DACE4B0-4F7C-F443-B0DA-1A335290F0D3}" type="presParOf" srcId="{29AAEE72-514D-784B-9EA7-52432B7B1D11}" destId="{46F15714-2A25-3449-8D3F-C43ADDCA6B5D}" srcOrd="0" destOrd="0" presId="urn:microsoft.com/office/officeart/2008/layout/VerticalCurvedList"/>
    <dgm:cxn modelId="{441A35CE-4510-7D4E-B029-25832F431AD6}" type="presParOf" srcId="{AEAF7270-CCD3-F444-869A-6F2D0577E9D2}" destId="{DAF0E54C-3029-3B4C-824E-D2BA728EA531}" srcOrd="9" destOrd="0" presId="urn:microsoft.com/office/officeart/2008/layout/VerticalCurvedList"/>
    <dgm:cxn modelId="{F6E272D8-3868-1D4D-98D9-4381D8B2BA87}" type="presParOf" srcId="{AEAF7270-CCD3-F444-869A-6F2D0577E9D2}" destId="{5BABE7BF-D21A-344E-A9C5-9A1E618D883F}" srcOrd="10" destOrd="0" presId="urn:microsoft.com/office/officeart/2008/layout/VerticalCurvedList"/>
    <dgm:cxn modelId="{2277776C-C79F-B740-AB80-37DAF658F2BA}" type="presParOf" srcId="{5BABE7BF-D21A-344E-A9C5-9A1E618D883F}" destId="{15FAA1DF-0CE5-C34D-AF60-FF2D1B1E88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C02C92-FCE8-8440-B207-DC5E8ABE2C50}" type="doc">
      <dgm:prSet loTypeId="urn:microsoft.com/office/officeart/2008/layout/VerticalCurved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62A5DC4-5270-354B-9E3C-D4C7104EED14}">
      <dgm:prSet phldrT="[Texto]"/>
      <dgm:spPr/>
      <dgm:t>
        <a:bodyPr/>
        <a:lstStyle/>
        <a:p>
          <a:r>
            <a:rPr lang="es-ES" dirty="0"/>
            <a:t>El Índice varía entre 1 y 49 puntos</a:t>
          </a:r>
        </a:p>
      </dgm:t>
    </dgm:pt>
    <dgm:pt modelId="{CFC2BC3E-9201-1241-853F-65CBCAE7D2A4}" type="parTrans" cxnId="{19200C66-5F4B-3F43-BFD0-1FD5E36C0542}">
      <dgm:prSet/>
      <dgm:spPr/>
      <dgm:t>
        <a:bodyPr/>
        <a:lstStyle/>
        <a:p>
          <a:endParaRPr lang="es-ES"/>
        </a:p>
      </dgm:t>
    </dgm:pt>
    <dgm:pt modelId="{8EB751C7-FEF8-EA41-BAAC-AB7A3EDC751A}" type="sibTrans" cxnId="{19200C66-5F4B-3F43-BFD0-1FD5E36C0542}">
      <dgm:prSet/>
      <dgm:spPr/>
      <dgm:t>
        <a:bodyPr/>
        <a:lstStyle/>
        <a:p>
          <a:endParaRPr lang="es-ES"/>
        </a:p>
      </dgm:t>
    </dgm:pt>
    <dgm:pt modelId="{32134B96-7148-3346-A2DB-DD53425B9803}">
      <dgm:prSet phldrT="[Texto]"/>
      <dgm:spPr/>
      <dgm:t>
        <a:bodyPr/>
        <a:lstStyle/>
        <a:p>
          <a:r>
            <a:rPr lang="es-ES" dirty="0"/>
            <a:t>Alto índice de vulnerabilidad se relaciona con alto índice de pobreza</a:t>
          </a:r>
        </a:p>
      </dgm:t>
    </dgm:pt>
    <dgm:pt modelId="{8E97755C-5019-3647-B820-02A8E846DFEB}" type="parTrans" cxnId="{8718D7AC-E1FC-0142-BB09-9BACD9B46AF5}">
      <dgm:prSet/>
      <dgm:spPr/>
      <dgm:t>
        <a:bodyPr/>
        <a:lstStyle/>
        <a:p>
          <a:endParaRPr lang="es-ES"/>
        </a:p>
      </dgm:t>
    </dgm:pt>
    <dgm:pt modelId="{84D17C8B-1BA2-8446-A177-2088F001D0DF}" type="sibTrans" cxnId="{8718D7AC-E1FC-0142-BB09-9BACD9B46AF5}">
      <dgm:prSet/>
      <dgm:spPr/>
      <dgm:t>
        <a:bodyPr/>
        <a:lstStyle/>
        <a:p>
          <a:endParaRPr lang="es-ES"/>
        </a:p>
      </dgm:t>
    </dgm:pt>
    <dgm:pt modelId="{B26481B7-0E72-9945-9CAF-39625D4D4866}">
      <dgm:prSet phldrT="[Texto]"/>
      <dgm:spPr/>
      <dgm:t>
        <a:bodyPr/>
        <a:lstStyle/>
        <a:p>
          <a:r>
            <a:rPr lang="es-ES" dirty="0"/>
            <a:t>Alta vulnerabilidad en comunas rurales y con difícil acceso.  </a:t>
          </a:r>
        </a:p>
      </dgm:t>
    </dgm:pt>
    <dgm:pt modelId="{1BDEF0E5-62B6-A64F-B220-C69FCDFF9B37}" type="parTrans" cxnId="{F36AEC1F-0514-B042-B8AB-2A85FD00F31B}">
      <dgm:prSet/>
      <dgm:spPr/>
      <dgm:t>
        <a:bodyPr/>
        <a:lstStyle/>
        <a:p>
          <a:endParaRPr lang="es-ES"/>
        </a:p>
      </dgm:t>
    </dgm:pt>
    <dgm:pt modelId="{ED9FE2F3-92AF-704D-B54A-AE5AB579A0A5}" type="sibTrans" cxnId="{F36AEC1F-0514-B042-B8AB-2A85FD00F31B}">
      <dgm:prSet/>
      <dgm:spPr/>
      <dgm:t>
        <a:bodyPr/>
        <a:lstStyle/>
        <a:p>
          <a:endParaRPr lang="es-ES"/>
        </a:p>
      </dgm:t>
    </dgm:pt>
    <dgm:pt modelId="{B3FD00E5-8554-374B-94DA-6700B2BD8A68}">
      <dgm:prSet/>
      <dgm:spPr/>
      <dgm:t>
        <a:bodyPr/>
        <a:lstStyle/>
        <a:p>
          <a:r>
            <a:rPr lang="es-ES" dirty="0"/>
            <a:t>Aumento de empleo informal en sector comercio en periodo estival.</a:t>
          </a:r>
        </a:p>
      </dgm:t>
    </dgm:pt>
    <dgm:pt modelId="{93F70019-AA3B-8E4C-BA78-BBE1B689F348}" type="parTrans" cxnId="{05D3A5B1-8522-9644-91D1-101219171484}">
      <dgm:prSet/>
      <dgm:spPr/>
      <dgm:t>
        <a:bodyPr/>
        <a:lstStyle/>
        <a:p>
          <a:endParaRPr lang="es-ES"/>
        </a:p>
      </dgm:t>
    </dgm:pt>
    <dgm:pt modelId="{49076A67-649B-354E-9A44-59E31B03260F}" type="sibTrans" cxnId="{05D3A5B1-8522-9644-91D1-101219171484}">
      <dgm:prSet/>
      <dgm:spPr/>
      <dgm:t>
        <a:bodyPr/>
        <a:lstStyle/>
        <a:p>
          <a:endParaRPr lang="es-ES"/>
        </a:p>
      </dgm:t>
    </dgm:pt>
    <dgm:pt modelId="{16B4AA71-A7B9-AA47-8387-B74F1C307B13}">
      <dgm:prSet/>
      <dgm:spPr/>
      <dgm:t>
        <a:bodyPr/>
        <a:lstStyle/>
        <a:p>
          <a:r>
            <a:rPr lang="es-ES" dirty="0"/>
            <a:t>Alto índice de retiro de estudiantes de manera anticipada, en comunas alejadas a la capital regional</a:t>
          </a:r>
        </a:p>
      </dgm:t>
    </dgm:pt>
    <dgm:pt modelId="{0B46208B-CB5E-4748-B2FD-5BC2808AC7A0}" type="parTrans" cxnId="{6BE60083-06F3-E646-BE46-57B9F5D89DDB}">
      <dgm:prSet/>
      <dgm:spPr/>
      <dgm:t>
        <a:bodyPr/>
        <a:lstStyle/>
        <a:p>
          <a:endParaRPr lang="es-ES"/>
        </a:p>
      </dgm:t>
    </dgm:pt>
    <dgm:pt modelId="{CC7907A3-36AE-BF4E-BAFB-893655BB3F62}" type="sibTrans" cxnId="{6BE60083-06F3-E646-BE46-57B9F5D89DDB}">
      <dgm:prSet/>
      <dgm:spPr/>
      <dgm:t>
        <a:bodyPr/>
        <a:lstStyle/>
        <a:p>
          <a:endParaRPr lang="es-ES"/>
        </a:p>
      </dgm:t>
    </dgm:pt>
    <dgm:pt modelId="{86DA74F1-7B74-CD4B-9013-9645A485A464}" type="pres">
      <dgm:prSet presAssocID="{DFC02C92-FCE8-8440-B207-DC5E8ABE2C50}" presName="Name0" presStyleCnt="0">
        <dgm:presLayoutVars>
          <dgm:chMax val="7"/>
          <dgm:chPref val="7"/>
          <dgm:dir/>
        </dgm:presLayoutVars>
      </dgm:prSet>
      <dgm:spPr/>
    </dgm:pt>
    <dgm:pt modelId="{89FDCCDC-2185-C947-8DFA-ADBD014DDB55}" type="pres">
      <dgm:prSet presAssocID="{DFC02C92-FCE8-8440-B207-DC5E8ABE2C50}" presName="Name1" presStyleCnt="0"/>
      <dgm:spPr/>
    </dgm:pt>
    <dgm:pt modelId="{F50ABB82-969D-2A4E-A001-DE59B06F7724}" type="pres">
      <dgm:prSet presAssocID="{DFC02C92-FCE8-8440-B207-DC5E8ABE2C50}" presName="cycle" presStyleCnt="0"/>
      <dgm:spPr/>
    </dgm:pt>
    <dgm:pt modelId="{1DED34F5-6968-5C47-9C3B-5E56FF4B7080}" type="pres">
      <dgm:prSet presAssocID="{DFC02C92-FCE8-8440-B207-DC5E8ABE2C50}" presName="srcNode" presStyleLbl="node1" presStyleIdx="0" presStyleCnt="5"/>
      <dgm:spPr/>
    </dgm:pt>
    <dgm:pt modelId="{40088E67-CFC3-374A-AFE2-24968F7DFD63}" type="pres">
      <dgm:prSet presAssocID="{DFC02C92-FCE8-8440-B207-DC5E8ABE2C50}" presName="conn" presStyleLbl="parChTrans1D2" presStyleIdx="0" presStyleCnt="1"/>
      <dgm:spPr/>
    </dgm:pt>
    <dgm:pt modelId="{5725B640-A075-4B4C-BA7A-E368142F7EAF}" type="pres">
      <dgm:prSet presAssocID="{DFC02C92-FCE8-8440-B207-DC5E8ABE2C50}" presName="extraNode" presStyleLbl="node1" presStyleIdx="0" presStyleCnt="5"/>
      <dgm:spPr/>
    </dgm:pt>
    <dgm:pt modelId="{C3BCA88D-1B1E-1940-B8D5-2E4D31CBD8CF}" type="pres">
      <dgm:prSet presAssocID="{DFC02C92-FCE8-8440-B207-DC5E8ABE2C50}" presName="dstNode" presStyleLbl="node1" presStyleIdx="0" presStyleCnt="5"/>
      <dgm:spPr/>
    </dgm:pt>
    <dgm:pt modelId="{97FC35C3-5020-B24D-BF01-988CFD7D34FA}" type="pres">
      <dgm:prSet presAssocID="{462A5DC4-5270-354B-9E3C-D4C7104EED14}" presName="text_1" presStyleLbl="node1" presStyleIdx="0" presStyleCnt="5">
        <dgm:presLayoutVars>
          <dgm:bulletEnabled val="1"/>
        </dgm:presLayoutVars>
      </dgm:prSet>
      <dgm:spPr/>
    </dgm:pt>
    <dgm:pt modelId="{215E679F-4D2E-C34D-B444-1F3DE24A8729}" type="pres">
      <dgm:prSet presAssocID="{462A5DC4-5270-354B-9E3C-D4C7104EED14}" presName="accent_1" presStyleCnt="0"/>
      <dgm:spPr/>
    </dgm:pt>
    <dgm:pt modelId="{1EC143B9-5597-534B-8454-701541DDE42B}" type="pres">
      <dgm:prSet presAssocID="{462A5DC4-5270-354B-9E3C-D4C7104EED14}" presName="accentRepeatNode" presStyleLbl="solidFgAcc1" presStyleIdx="0" presStyleCnt="5"/>
      <dgm:spPr/>
    </dgm:pt>
    <dgm:pt modelId="{2E892740-D8AE-D348-BE37-B61EA58F0C02}" type="pres">
      <dgm:prSet presAssocID="{32134B96-7148-3346-A2DB-DD53425B9803}" presName="text_2" presStyleLbl="node1" presStyleIdx="1" presStyleCnt="5">
        <dgm:presLayoutVars>
          <dgm:bulletEnabled val="1"/>
        </dgm:presLayoutVars>
      </dgm:prSet>
      <dgm:spPr/>
    </dgm:pt>
    <dgm:pt modelId="{0022357A-DC9E-CA45-9788-12C8DA64CC24}" type="pres">
      <dgm:prSet presAssocID="{32134B96-7148-3346-A2DB-DD53425B9803}" presName="accent_2" presStyleCnt="0"/>
      <dgm:spPr/>
    </dgm:pt>
    <dgm:pt modelId="{4F032F59-B091-0841-A5A1-348F573E9387}" type="pres">
      <dgm:prSet presAssocID="{32134B96-7148-3346-A2DB-DD53425B9803}" presName="accentRepeatNode" presStyleLbl="solidFgAcc1" presStyleIdx="1" presStyleCnt="5"/>
      <dgm:spPr/>
    </dgm:pt>
    <dgm:pt modelId="{7B680779-E433-8946-8044-8325FFDC9264}" type="pres">
      <dgm:prSet presAssocID="{B26481B7-0E72-9945-9CAF-39625D4D4866}" presName="text_3" presStyleLbl="node1" presStyleIdx="2" presStyleCnt="5">
        <dgm:presLayoutVars>
          <dgm:bulletEnabled val="1"/>
        </dgm:presLayoutVars>
      </dgm:prSet>
      <dgm:spPr/>
    </dgm:pt>
    <dgm:pt modelId="{1272A2B1-6890-1047-ADE6-E65B43D753E5}" type="pres">
      <dgm:prSet presAssocID="{B26481B7-0E72-9945-9CAF-39625D4D4866}" presName="accent_3" presStyleCnt="0"/>
      <dgm:spPr/>
    </dgm:pt>
    <dgm:pt modelId="{7919BED6-2BD4-6B4B-B1F3-AF3C1260E02D}" type="pres">
      <dgm:prSet presAssocID="{B26481B7-0E72-9945-9CAF-39625D4D4866}" presName="accentRepeatNode" presStyleLbl="solidFgAcc1" presStyleIdx="2" presStyleCnt="5"/>
      <dgm:spPr/>
    </dgm:pt>
    <dgm:pt modelId="{704C2E8B-8599-724C-BF71-258758B13CA0}" type="pres">
      <dgm:prSet presAssocID="{B3FD00E5-8554-374B-94DA-6700B2BD8A68}" presName="text_4" presStyleLbl="node1" presStyleIdx="3" presStyleCnt="5">
        <dgm:presLayoutVars>
          <dgm:bulletEnabled val="1"/>
        </dgm:presLayoutVars>
      </dgm:prSet>
      <dgm:spPr/>
    </dgm:pt>
    <dgm:pt modelId="{740CC24A-D0B8-B947-ACD6-DA87F116485E}" type="pres">
      <dgm:prSet presAssocID="{B3FD00E5-8554-374B-94DA-6700B2BD8A68}" presName="accent_4" presStyleCnt="0"/>
      <dgm:spPr/>
    </dgm:pt>
    <dgm:pt modelId="{2A31C3EA-C184-114A-9160-FF02AD17B496}" type="pres">
      <dgm:prSet presAssocID="{B3FD00E5-8554-374B-94DA-6700B2BD8A68}" presName="accentRepeatNode" presStyleLbl="solidFgAcc1" presStyleIdx="3" presStyleCnt="5"/>
      <dgm:spPr/>
    </dgm:pt>
    <dgm:pt modelId="{24929995-9F64-8F4D-BD98-5D139B0EFBDC}" type="pres">
      <dgm:prSet presAssocID="{16B4AA71-A7B9-AA47-8387-B74F1C307B13}" presName="text_5" presStyleLbl="node1" presStyleIdx="4" presStyleCnt="5">
        <dgm:presLayoutVars>
          <dgm:bulletEnabled val="1"/>
        </dgm:presLayoutVars>
      </dgm:prSet>
      <dgm:spPr/>
    </dgm:pt>
    <dgm:pt modelId="{9851D87C-263A-6047-B6C4-95D3706C5986}" type="pres">
      <dgm:prSet presAssocID="{16B4AA71-A7B9-AA47-8387-B74F1C307B13}" presName="accent_5" presStyleCnt="0"/>
      <dgm:spPr/>
    </dgm:pt>
    <dgm:pt modelId="{EA1299F5-9349-6948-B0E0-247DE941F316}" type="pres">
      <dgm:prSet presAssocID="{16B4AA71-A7B9-AA47-8387-B74F1C307B13}" presName="accentRepeatNode" presStyleLbl="solidFgAcc1" presStyleIdx="4" presStyleCnt="5"/>
      <dgm:spPr/>
    </dgm:pt>
  </dgm:ptLst>
  <dgm:cxnLst>
    <dgm:cxn modelId="{B7AD6C03-3AE6-9541-AC3B-D98ED5820237}" type="presOf" srcId="{8EB751C7-FEF8-EA41-BAAC-AB7A3EDC751A}" destId="{40088E67-CFC3-374A-AFE2-24968F7DFD63}" srcOrd="0" destOrd="0" presId="urn:microsoft.com/office/officeart/2008/layout/VerticalCurvedList"/>
    <dgm:cxn modelId="{F36AEC1F-0514-B042-B8AB-2A85FD00F31B}" srcId="{DFC02C92-FCE8-8440-B207-DC5E8ABE2C50}" destId="{B26481B7-0E72-9945-9CAF-39625D4D4866}" srcOrd="2" destOrd="0" parTransId="{1BDEF0E5-62B6-A64F-B220-C69FCDFF9B37}" sibTransId="{ED9FE2F3-92AF-704D-B54A-AE5AB579A0A5}"/>
    <dgm:cxn modelId="{41E9AF3A-146D-E24E-8C2F-F28C68774621}" type="presOf" srcId="{462A5DC4-5270-354B-9E3C-D4C7104EED14}" destId="{97FC35C3-5020-B24D-BF01-988CFD7D34FA}" srcOrd="0" destOrd="0" presId="urn:microsoft.com/office/officeart/2008/layout/VerticalCurvedList"/>
    <dgm:cxn modelId="{A8FB5E43-04EC-5B4F-9DE9-702B2042A250}" type="presOf" srcId="{B26481B7-0E72-9945-9CAF-39625D4D4866}" destId="{7B680779-E433-8946-8044-8325FFDC9264}" srcOrd="0" destOrd="0" presId="urn:microsoft.com/office/officeart/2008/layout/VerticalCurvedList"/>
    <dgm:cxn modelId="{BCFDC059-EBE6-B643-8FE8-1718EA4F4CBB}" type="presOf" srcId="{B3FD00E5-8554-374B-94DA-6700B2BD8A68}" destId="{704C2E8B-8599-724C-BF71-258758B13CA0}" srcOrd="0" destOrd="0" presId="urn:microsoft.com/office/officeart/2008/layout/VerticalCurvedList"/>
    <dgm:cxn modelId="{19200C66-5F4B-3F43-BFD0-1FD5E36C0542}" srcId="{DFC02C92-FCE8-8440-B207-DC5E8ABE2C50}" destId="{462A5DC4-5270-354B-9E3C-D4C7104EED14}" srcOrd="0" destOrd="0" parTransId="{CFC2BC3E-9201-1241-853F-65CBCAE7D2A4}" sibTransId="{8EB751C7-FEF8-EA41-BAAC-AB7A3EDC751A}"/>
    <dgm:cxn modelId="{A9F6447B-B1A7-344C-8CE0-9283025622E7}" type="presOf" srcId="{16B4AA71-A7B9-AA47-8387-B74F1C307B13}" destId="{24929995-9F64-8F4D-BD98-5D139B0EFBDC}" srcOrd="0" destOrd="0" presId="urn:microsoft.com/office/officeart/2008/layout/VerticalCurvedList"/>
    <dgm:cxn modelId="{6BE60083-06F3-E646-BE46-57B9F5D89DDB}" srcId="{DFC02C92-FCE8-8440-B207-DC5E8ABE2C50}" destId="{16B4AA71-A7B9-AA47-8387-B74F1C307B13}" srcOrd="4" destOrd="0" parTransId="{0B46208B-CB5E-4748-B2FD-5BC2808AC7A0}" sibTransId="{CC7907A3-36AE-BF4E-BAFB-893655BB3F62}"/>
    <dgm:cxn modelId="{BC4EEB94-33E2-8247-8D78-FE61F3D5B282}" type="presOf" srcId="{32134B96-7148-3346-A2DB-DD53425B9803}" destId="{2E892740-D8AE-D348-BE37-B61EA58F0C02}" srcOrd="0" destOrd="0" presId="urn:microsoft.com/office/officeart/2008/layout/VerticalCurvedList"/>
    <dgm:cxn modelId="{8718D7AC-E1FC-0142-BB09-9BACD9B46AF5}" srcId="{DFC02C92-FCE8-8440-B207-DC5E8ABE2C50}" destId="{32134B96-7148-3346-A2DB-DD53425B9803}" srcOrd="1" destOrd="0" parTransId="{8E97755C-5019-3647-B820-02A8E846DFEB}" sibTransId="{84D17C8B-1BA2-8446-A177-2088F001D0DF}"/>
    <dgm:cxn modelId="{05D3A5B1-8522-9644-91D1-101219171484}" srcId="{DFC02C92-FCE8-8440-B207-DC5E8ABE2C50}" destId="{B3FD00E5-8554-374B-94DA-6700B2BD8A68}" srcOrd="3" destOrd="0" parTransId="{93F70019-AA3B-8E4C-BA78-BBE1B689F348}" sibTransId="{49076A67-649B-354E-9A44-59E31B03260F}"/>
    <dgm:cxn modelId="{6D8D61E6-D85D-7F49-9D41-D3C284821800}" type="presOf" srcId="{DFC02C92-FCE8-8440-B207-DC5E8ABE2C50}" destId="{86DA74F1-7B74-CD4B-9013-9645A485A464}" srcOrd="0" destOrd="0" presId="urn:microsoft.com/office/officeart/2008/layout/VerticalCurvedList"/>
    <dgm:cxn modelId="{969A6026-2932-3F47-853A-0340806762AA}" type="presParOf" srcId="{86DA74F1-7B74-CD4B-9013-9645A485A464}" destId="{89FDCCDC-2185-C947-8DFA-ADBD014DDB55}" srcOrd="0" destOrd="0" presId="urn:microsoft.com/office/officeart/2008/layout/VerticalCurvedList"/>
    <dgm:cxn modelId="{77C05FA2-B8C4-154C-BE71-1CFB8AEEF9AF}" type="presParOf" srcId="{89FDCCDC-2185-C947-8DFA-ADBD014DDB55}" destId="{F50ABB82-969D-2A4E-A001-DE59B06F7724}" srcOrd="0" destOrd="0" presId="urn:microsoft.com/office/officeart/2008/layout/VerticalCurvedList"/>
    <dgm:cxn modelId="{FD5A8087-CD01-DA4A-A9F2-F9B6BB697CD4}" type="presParOf" srcId="{F50ABB82-969D-2A4E-A001-DE59B06F7724}" destId="{1DED34F5-6968-5C47-9C3B-5E56FF4B7080}" srcOrd="0" destOrd="0" presId="urn:microsoft.com/office/officeart/2008/layout/VerticalCurvedList"/>
    <dgm:cxn modelId="{B263A5C0-1E5F-B041-9478-9673093C160A}" type="presParOf" srcId="{F50ABB82-969D-2A4E-A001-DE59B06F7724}" destId="{40088E67-CFC3-374A-AFE2-24968F7DFD63}" srcOrd="1" destOrd="0" presId="urn:microsoft.com/office/officeart/2008/layout/VerticalCurvedList"/>
    <dgm:cxn modelId="{8483B6D3-7B04-5743-B29A-8F8324C8F653}" type="presParOf" srcId="{F50ABB82-969D-2A4E-A001-DE59B06F7724}" destId="{5725B640-A075-4B4C-BA7A-E368142F7EAF}" srcOrd="2" destOrd="0" presId="urn:microsoft.com/office/officeart/2008/layout/VerticalCurvedList"/>
    <dgm:cxn modelId="{B739D73D-A953-814B-A728-E22710E1AEC9}" type="presParOf" srcId="{F50ABB82-969D-2A4E-A001-DE59B06F7724}" destId="{C3BCA88D-1B1E-1940-B8D5-2E4D31CBD8CF}" srcOrd="3" destOrd="0" presId="urn:microsoft.com/office/officeart/2008/layout/VerticalCurvedList"/>
    <dgm:cxn modelId="{1644A685-1D7F-C14B-AA78-D7FD0CDCBD64}" type="presParOf" srcId="{89FDCCDC-2185-C947-8DFA-ADBD014DDB55}" destId="{97FC35C3-5020-B24D-BF01-988CFD7D34FA}" srcOrd="1" destOrd="0" presId="urn:microsoft.com/office/officeart/2008/layout/VerticalCurvedList"/>
    <dgm:cxn modelId="{062E4926-B08B-8047-8EBF-EBA33324B19C}" type="presParOf" srcId="{89FDCCDC-2185-C947-8DFA-ADBD014DDB55}" destId="{215E679F-4D2E-C34D-B444-1F3DE24A8729}" srcOrd="2" destOrd="0" presId="urn:microsoft.com/office/officeart/2008/layout/VerticalCurvedList"/>
    <dgm:cxn modelId="{691A0567-5DE1-2B4E-A3F9-12809436BA43}" type="presParOf" srcId="{215E679F-4D2E-C34D-B444-1F3DE24A8729}" destId="{1EC143B9-5597-534B-8454-701541DDE42B}" srcOrd="0" destOrd="0" presId="urn:microsoft.com/office/officeart/2008/layout/VerticalCurvedList"/>
    <dgm:cxn modelId="{8ADD5345-3A16-F247-B521-E350818C4E4A}" type="presParOf" srcId="{89FDCCDC-2185-C947-8DFA-ADBD014DDB55}" destId="{2E892740-D8AE-D348-BE37-B61EA58F0C02}" srcOrd="3" destOrd="0" presId="urn:microsoft.com/office/officeart/2008/layout/VerticalCurvedList"/>
    <dgm:cxn modelId="{1FDAE1C3-CFD5-0A4C-84D4-F64F0FDF90E0}" type="presParOf" srcId="{89FDCCDC-2185-C947-8DFA-ADBD014DDB55}" destId="{0022357A-DC9E-CA45-9788-12C8DA64CC24}" srcOrd="4" destOrd="0" presId="urn:microsoft.com/office/officeart/2008/layout/VerticalCurvedList"/>
    <dgm:cxn modelId="{2B65AE40-4DDA-A24A-A4F3-582E5D4CC93E}" type="presParOf" srcId="{0022357A-DC9E-CA45-9788-12C8DA64CC24}" destId="{4F032F59-B091-0841-A5A1-348F573E9387}" srcOrd="0" destOrd="0" presId="urn:microsoft.com/office/officeart/2008/layout/VerticalCurvedList"/>
    <dgm:cxn modelId="{4916F2DE-DE00-EB4B-B982-E42C04351BD1}" type="presParOf" srcId="{89FDCCDC-2185-C947-8DFA-ADBD014DDB55}" destId="{7B680779-E433-8946-8044-8325FFDC9264}" srcOrd="5" destOrd="0" presId="urn:microsoft.com/office/officeart/2008/layout/VerticalCurvedList"/>
    <dgm:cxn modelId="{318260C4-F7AE-EB43-9DBE-1BA496814B65}" type="presParOf" srcId="{89FDCCDC-2185-C947-8DFA-ADBD014DDB55}" destId="{1272A2B1-6890-1047-ADE6-E65B43D753E5}" srcOrd="6" destOrd="0" presId="urn:microsoft.com/office/officeart/2008/layout/VerticalCurvedList"/>
    <dgm:cxn modelId="{0CBAFCC4-01BE-5141-8706-2F62F358303F}" type="presParOf" srcId="{1272A2B1-6890-1047-ADE6-E65B43D753E5}" destId="{7919BED6-2BD4-6B4B-B1F3-AF3C1260E02D}" srcOrd="0" destOrd="0" presId="urn:microsoft.com/office/officeart/2008/layout/VerticalCurvedList"/>
    <dgm:cxn modelId="{2E492F7B-A900-2241-9406-795191CBECD2}" type="presParOf" srcId="{89FDCCDC-2185-C947-8DFA-ADBD014DDB55}" destId="{704C2E8B-8599-724C-BF71-258758B13CA0}" srcOrd="7" destOrd="0" presId="urn:microsoft.com/office/officeart/2008/layout/VerticalCurvedList"/>
    <dgm:cxn modelId="{6945827C-8F24-7C4E-9F86-3EE6473EF5D1}" type="presParOf" srcId="{89FDCCDC-2185-C947-8DFA-ADBD014DDB55}" destId="{740CC24A-D0B8-B947-ACD6-DA87F116485E}" srcOrd="8" destOrd="0" presId="urn:microsoft.com/office/officeart/2008/layout/VerticalCurvedList"/>
    <dgm:cxn modelId="{753206B1-A110-5543-AE6B-C93C25C43828}" type="presParOf" srcId="{740CC24A-D0B8-B947-ACD6-DA87F116485E}" destId="{2A31C3EA-C184-114A-9160-FF02AD17B496}" srcOrd="0" destOrd="0" presId="urn:microsoft.com/office/officeart/2008/layout/VerticalCurvedList"/>
    <dgm:cxn modelId="{18C688A1-484D-3841-8EF0-49A09371E0D2}" type="presParOf" srcId="{89FDCCDC-2185-C947-8DFA-ADBD014DDB55}" destId="{24929995-9F64-8F4D-BD98-5D139B0EFBDC}" srcOrd="9" destOrd="0" presId="urn:microsoft.com/office/officeart/2008/layout/VerticalCurvedList"/>
    <dgm:cxn modelId="{80EED11A-15D3-C941-996C-C655E5A283AC}" type="presParOf" srcId="{89FDCCDC-2185-C947-8DFA-ADBD014DDB55}" destId="{9851D87C-263A-6047-B6C4-95D3706C5986}" srcOrd="10" destOrd="0" presId="urn:microsoft.com/office/officeart/2008/layout/VerticalCurvedList"/>
    <dgm:cxn modelId="{7DC7B71E-3ADD-B546-B7ED-67D7D51EC57B}" type="presParOf" srcId="{9851D87C-263A-6047-B6C4-95D3706C5986}" destId="{EA1299F5-9349-6948-B0E0-247DE941F3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24102C-41DD-2543-9362-FA975F4A6621}" type="doc">
      <dgm:prSet loTypeId="urn:microsoft.com/office/officeart/2008/layout/VerticalCurved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A5F2E59-7B86-EE4E-BE70-71A0CE5653BA}">
      <dgm:prSet phldrT="[Texto]"/>
      <dgm:spPr/>
      <dgm:t>
        <a:bodyPr/>
        <a:lstStyle/>
        <a:p>
          <a:r>
            <a:rPr lang="es-ES" dirty="0"/>
            <a:t>Cuenta con 54 comunas, el Índice de Vulnerabilidad varía entre 3 a 26 puntos.</a:t>
          </a:r>
        </a:p>
      </dgm:t>
    </dgm:pt>
    <dgm:pt modelId="{3CFD3C79-7696-5048-B554-2C68C98C471C}" type="parTrans" cxnId="{674F31C8-844B-AE4B-B6E1-AD6B3F1E3C8B}">
      <dgm:prSet/>
      <dgm:spPr/>
      <dgm:t>
        <a:bodyPr/>
        <a:lstStyle/>
        <a:p>
          <a:endParaRPr lang="es-ES"/>
        </a:p>
      </dgm:t>
    </dgm:pt>
    <dgm:pt modelId="{FA249B9B-7EE2-E04B-AF53-477C189B44F3}" type="sibTrans" cxnId="{674F31C8-844B-AE4B-B6E1-AD6B3F1E3C8B}">
      <dgm:prSet/>
      <dgm:spPr/>
      <dgm:t>
        <a:bodyPr/>
        <a:lstStyle/>
        <a:p>
          <a:endParaRPr lang="es-ES"/>
        </a:p>
      </dgm:t>
    </dgm:pt>
    <dgm:pt modelId="{01140756-ECCA-D54B-BCD8-1F83548B38FE}">
      <dgm:prSet phldrT="[Texto]"/>
      <dgm:spPr/>
      <dgm:t>
        <a:bodyPr/>
        <a:lstStyle/>
        <a:p>
          <a:r>
            <a:rPr lang="es-ES" dirty="0"/>
            <a:t>Existe una relación respecto a las comunas con alto índice de vulnerabilidad al trabajo infantil y el alto número de personas en empleos informales en el sector agrícola.</a:t>
          </a:r>
        </a:p>
      </dgm:t>
    </dgm:pt>
    <dgm:pt modelId="{072FEC97-3697-DC4B-80CC-5ECB7ED0FDD9}" type="parTrans" cxnId="{3D269189-C9AD-784B-BBEF-8F450AA98A0D}">
      <dgm:prSet/>
      <dgm:spPr/>
      <dgm:t>
        <a:bodyPr/>
        <a:lstStyle/>
        <a:p>
          <a:endParaRPr lang="es-ES"/>
        </a:p>
      </dgm:t>
    </dgm:pt>
    <dgm:pt modelId="{951D9D10-F78F-AF40-9DA7-732118BF4046}" type="sibTrans" cxnId="{3D269189-C9AD-784B-BBEF-8F450AA98A0D}">
      <dgm:prSet/>
      <dgm:spPr/>
      <dgm:t>
        <a:bodyPr/>
        <a:lstStyle/>
        <a:p>
          <a:endParaRPr lang="es-ES"/>
        </a:p>
      </dgm:t>
    </dgm:pt>
    <dgm:pt modelId="{07CB44CA-BC6A-9040-B23B-0A478ACDEE03}">
      <dgm:prSet phldrT="[Texto]"/>
      <dgm:spPr/>
      <dgm:t>
        <a:bodyPr/>
        <a:lstStyle/>
        <a:p>
          <a:r>
            <a:rPr lang="es-ES" dirty="0"/>
            <a:t>En las comunas rurales y periurbanas existe un alto índice de NNA que se retiran anticipadamente del año escolar.</a:t>
          </a:r>
        </a:p>
      </dgm:t>
    </dgm:pt>
    <dgm:pt modelId="{B0704BBD-5F04-E34B-B7A7-9387F6497AD6}" type="parTrans" cxnId="{CCB980CC-B1A9-2B4A-A84A-E49405D2B311}">
      <dgm:prSet/>
      <dgm:spPr/>
      <dgm:t>
        <a:bodyPr/>
        <a:lstStyle/>
        <a:p>
          <a:endParaRPr lang="es-ES"/>
        </a:p>
      </dgm:t>
    </dgm:pt>
    <dgm:pt modelId="{0A2399C3-C289-2940-A4E5-910C28A9CB10}" type="sibTrans" cxnId="{CCB980CC-B1A9-2B4A-A84A-E49405D2B311}">
      <dgm:prSet/>
      <dgm:spPr/>
      <dgm:t>
        <a:bodyPr/>
        <a:lstStyle/>
        <a:p>
          <a:endParaRPr lang="es-ES"/>
        </a:p>
      </dgm:t>
    </dgm:pt>
    <dgm:pt modelId="{691771BA-FB2A-0E4D-A8A7-B0DBB00C1CDE}" type="pres">
      <dgm:prSet presAssocID="{ED24102C-41DD-2543-9362-FA975F4A6621}" presName="Name0" presStyleCnt="0">
        <dgm:presLayoutVars>
          <dgm:chMax val="7"/>
          <dgm:chPref val="7"/>
          <dgm:dir/>
        </dgm:presLayoutVars>
      </dgm:prSet>
      <dgm:spPr/>
    </dgm:pt>
    <dgm:pt modelId="{358E0D9A-AED9-DA41-9BEC-A8DED2854D96}" type="pres">
      <dgm:prSet presAssocID="{ED24102C-41DD-2543-9362-FA975F4A6621}" presName="Name1" presStyleCnt="0"/>
      <dgm:spPr/>
    </dgm:pt>
    <dgm:pt modelId="{4361D3E4-B720-9543-B3AE-FBB26254E40A}" type="pres">
      <dgm:prSet presAssocID="{ED24102C-41DD-2543-9362-FA975F4A6621}" presName="cycle" presStyleCnt="0"/>
      <dgm:spPr/>
    </dgm:pt>
    <dgm:pt modelId="{12BFDDBF-F58A-4E4F-9A36-708863266DAA}" type="pres">
      <dgm:prSet presAssocID="{ED24102C-41DD-2543-9362-FA975F4A6621}" presName="srcNode" presStyleLbl="node1" presStyleIdx="0" presStyleCnt="3"/>
      <dgm:spPr/>
    </dgm:pt>
    <dgm:pt modelId="{0879F36B-4C69-8240-90DC-70409438359D}" type="pres">
      <dgm:prSet presAssocID="{ED24102C-41DD-2543-9362-FA975F4A6621}" presName="conn" presStyleLbl="parChTrans1D2" presStyleIdx="0" presStyleCnt="1"/>
      <dgm:spPr/>
    </dgm:pt>
    <dgm:pt modelId="{00BE51E6-E995-CF49-B48D-497A6BD53241}" type="pres">
      <dgm:prSet presAssocID="{ED24102C-41DD-2543-9362-FA975F4A6621}" presName="extraNode" presStyleLbl="node1" presStyleIdx="0" presStyleCnt="3"/>
      <dgm:spPr/>
    </dgm:pt>
    <dgm:pt modelId="{2C5B2C90-7DFB-0B4E-8029-1F0230287A1B}" type="pres">
      <dgm:prSet presAssocID="{ED24102C-41DD-2543-9362-FA975F4A6621}" presName="dstNode" presStyleLbl="node1" presStyleIdx="0" presStyleCnt="3"/>
      <dgm:spPr/>
    </dgm:pt>
    <dgm:pt modelId="{17050B8B-2714-3A49-B7C8-6634A34DDACA}" type="pres">
      <dgm:prSet presAssocID="{5A5F2E59-7B86-EE4E-BE70-71A0CE5653BA}" presName="text_1" presStyleLbl="node1" presStyleIdx="0" presStyleCnt="3">
        <dgm:presLayoutVars>
          <dgm:bulletEnabled val="1"/>
        </dgm:presLayoutVars>
      </dgm:prSet>
      <dgm:spPr/>
    </dgm:pt>
    <dgm:pt modelId="{6811BD2A-345E-A643-BA03-6D649D99E3B1}" type="pres">
      <dgm:prSet presAssocID="{5A5F2E59-7B86-EE4E-BE70-71A0CE5653BA}" presName="accent_1" presStyleCnt="0"/>
      <dgm:spPr/>
    </dgm:pt>
    <dgm:pt modelId="{8ED2D1A2-B7E5-BA44-BCBC-ED2E86536D8C}" type="pres">
      <dgm:prSet presAssocID="{5A5F2E59-7B86-EE4E-BE70-71A0CE5653BA}" presName="accentRepeatNode" presStyleLbl="solidFgAcc1" presStyleIdx="0" presStyleCnt="3"/>
      <dgm:spPr/>
    </dgm:pt>
    <dgm:pt modelId="{FC43DD07-D2F9-BB4B-AF6C-2C0DAC69472B}" type="pres">
      <dgm:prSet presAssocID="{01140756-ECCA-D54B-BCD8-1F83548B38FE}" presName="text_2" presStyleLbl="node1" presStyleIdx="1" presStyleCnt="3">
        <dgm:presLayoutVars>
          <dgm:bulletEnabled val="1"/>
        </dgm:presLayoutVars>
      </dgm:prSet>
      <dgm:spPr/>
    </dgm:pt>
    <dgm:pt modelId="{12DA6967-A6A3-3346-B205-7C62366D15FE}" type="pres">
      <dgm:prSet presAssocID="{01140756-ECCA-D54B-BCD8-1F83548B38FE}" presName="accent_2" presStyleCnt="0"/>
      <dgm:spPr/>
    </dgm:pt>
    <dgm:pt modelId="{BF1828FF-4D3F-0B4A-80E9-1474D34BCC16}" type="pres">
      <dgm:prSet presAssocID="{01140756-ECCA-D54B-BCD8-1F83548B38FE}" presName="accentRepeatNode" presStyleLbl="solidFgAcc1" presStyleIdx="1" presStyleCnt="3"/>
      <dgm:spPr/>
    </dgm:pt>
    <dgm:pt modelId="{F90C9505-A28A-FA48-A6B1-E6611FFE5C8A}" type="pres">
      <dgm:prSet presAssocID="{07CB44CA-BC6A-9040-B23B-0A478ACDEE03}" presName="text_3" presStyleLbl="node1" presStyleIdx="2" presStyleCnt="3" custLinFactNeighborX="-1027" custLinFactNeighborY="-6092">
        <dgm:presLayoutVars>
          <dgm:bulletEnabled val="1"/>
        </dgm:presLayoutVars>
      </dgm:prSet>
      <dgm:spPr/>
    </dgm:pt>
    <dgm:pt modelId="{69FB00DD-8963-6B45-B6F1-677A6322EA32}" type="pres">
      <dgm:prSet presAssocID="{07CB44CA-BC6A-9040-B23B-0A478ACDEE03}" presName="accent_3" presStyleCnt="0"/>
      <dgm:spPr/>
    </dgm:pt>
    <dgm:pt modelId="{73536579-6ACF-1A4B-8C95-71CA83E86EF3}" type="pres">
      <dgm:prSet presAssocID="{07CB44CA-BC6A-9040-B23B-0A478ACDEE03}" presName="accentRepeatNode" presStyleLbl="solidFgAcc1" presStyleIdx="2" presStyleCnt="3"/>
      <dgm:spPr/>
    </dgm:pt>
  </dgm:ptLst>
  <dgm:cxnLst>
    <dgm:cxn modelId="{10D88060-5DCA-CB45-92B2-49BD4F6B9AEC}" type="presOf" srcId="{5A5F2E59-7B86-EE4E-BE70-71A0CE5653BA}" destId="{17050B8B-2714-3A49-B7C8-6634A34DDACA}" srcOrd="0" destOrd="0" presId="urn:microsoft.com/office/officeart/2008/layout/VerticalCurvedList"/>
    <dgm:cxn modelId="{6D200E64-777C-474E-AE69-E1E8BB310334}" type="presOf" srcId="{01140756-ECCA-D54B-BCD8-1F83548B38FE}" destId="{FC43DD07-D2F9-BB4B-AF6C-2C0DAC69472B}" srcOrd="0" destOrd="0" presId="urn:microsoft.com/office/officeart/2008/layout/VerticalCurvedList"/>
    <dgm:cxn modelId="{C746477A-DA99-D041-80B2-3ED543AF2B7A}" type="presOf" srcId="{07CB44CA-BC6A-9040-B23B-0A478ACDEE03}" destId="{F90C9505-A28A-FA48-A6B1-E6611FFE5C8A}" srcOrd="0" destOrd="0" presId="urn:microsoft.com/office/officeart/2008/layout/VerticalCurvedList"/>
    <dgm:cxn modelId="{3D269189-C9AD-784B-BBEF-8F450AA98A0D}" srcId="{ED24102C-41DD-2543-9362-FA975F4A6621}" destId="{01140756-ECCA-D54B-BCD8-1F83548B38FE}" srcOrd="1" destOrd="0" parTransId="{072FEC97-3697-DC4B-80CC-5ECB7ED0FDD9}" sibTransId="{951D9D10-F78F-AF40-9DA7-732118BF4046}"/>
    <dgm:cxn modelId="{61BA35A1-EEDE-D843-8A27-C70A1EA8F10B}" type="presOf" srcId="{FA249B9B-7EE2-E04B-AF53-477C189B44F3}" destId="{0879F36B-4C69-8240-90DC-70409438359D}" srcOrd="0" destOrd="0" presId="urn:microsoft.com/office/officeart/2008/layout/VerticalCurvedList"/>
    <dgm:cxn modelId="{674F31C8-844B-AE4B-B6E1-AD6B3F1E3C8B}" srcId="{ED24102C-41DD-2543-9362-FA975F4A6621}" destId="{5A5F2E59-7B86-EE4E-BE70-71A0CE5653BA}" srcOrd="0" destOrd="0" parTransId="{3CFD3C79-7696-5048-B554-2C68C98C471C}" sibTransId="{FA249B9B-7EE2-E04B-AF53-477C189B44F3}"/>
    <dgm:cxn modelId="{CCB980CC-B1A9-2B4A-A84A-E49405D2B311}" srcId="{ED24102C-41DD-2543-9362-FA975F4A6621}" destId="{07CB44CA-BC6A-9040-B23B-0A478ACDEE03}" srcOrd="2" destOrd="0" parTransId="{B0704BBD-5F04-E34B-B7A7-9387F6497AD6}" sibTransId="{0A2399C3-C289-2940-A4E5-910C28A9CB10}"/>
    <dgm:cxn modelId="{20F525FC-EAF5-0647-8CCB-4C1DDDF8D9D8}" type="presOf" srcId="{ED24102C-41DD-2543-9362-FA975F4A6621}" destId="{691771BA-FB2A-0E4D-A8A7-B0DBB00C1CDE}" srcOrd="0" destOrd="0" presId="urn:microsoft.com/office/officeart/2008/layout/VerticalCurvedList"/>
    <dgm:cxn modelId="{3D4C2AED-D6C6-9646-AFD3-5FEEEAC8DE27}" type="presParOf" srcId="{691771BA-FB2A-0E4D-A8A7-B0DBB00C1CDE}" destId="{358E0D9A-AED9-DA41-9BEC-A8DED2854D96}" srcOrd="0" destOrd="0" presId="urn:microsoft.com/office/officeart/2008/layout/VerticalCurvedList"/>
    <dgm:cxn modelId="{8E29D6D0-7666-E144-8B47-7C9BA35EBFE2}" type="presParOf" srcId="{358E0D9A-AED9-DA41-9BEC-A8DED2854D96}" destId="{4361D3E4-B720-9543-B3AE-FBB26254E40A}" srcOrd="0" destOrd="0" presId="urn:microsoft.com/office/officeart/2008/layout/VerticalCurvedList"/>
    <dgm:cxn modelId="{9F4C4EE0-E4F5-654D-B2AF-A8DD73EFAD39}" type="presParOf" srcId="{4361D3E4-B720-9543-B3AE-FBB26254E40A}" destId="{12BFDDBF-F58A-4E4F-9A36-708863266DAA}" srcOrd="0" destOrd="0" presId="urn:microsoft.com/office/officeart/2008/layout/VerticalCurvedList"/>
    <dgm:cxn modelId="{54BF56F7-6D7E-864C-90DE-7972D9D1A8B2}" type="presParOf" srcId="{4361D3E4-B720-9543-B3AE-FBB26254E40A}" destId="{0879F36B-4C69-8240-90DC-70409438359D}" srcOrd="1" destOrd="0" presId="urn:microsoft.com/office/officeart/2008/layout/VerticalCurvedList"/>
    <dgm:cxn modelId="{2D84EC00-5FCD-FF48-B7D4-B6C1946FDEBA}" type="presParOf" srcId="{4361D3E4-B720-9543-B3AE-FBB26254E40A}" destId="{00BE51E6-E995-CF49-B48D-497A6BD53241}" srcOrd="2" destOrd="0" presId="urn:microsoft.com/office/officeart/2008/layout/VerticalCurvedList"/>
    <dgm:cxn modelId="{229228DF-5465-584E-841C-083425AC4304}" type="presParOf" srcId="{4361D3E4-B720-9543-B3AE-FBB26254E40A}" destId="{2C5B2C90-7DFB-0B4E-8029-1F0230287A1B}" srcOrd="3" destOrd="0" presId="urn:microsoft.com/office/officeart/2008/layout/VerticalCurvedList"/>
    <dgm:cxn modelId="{C47B7488-D1F6-B541-A444-BDE1EFD7C889}" type="presParOf" srcId="{358E0D9A-AED9-DA41-9BEC-A8DED2854D96}" destId="{17050B8B-2714-3A49-B7C8-6634A34DDACA}" srcOrd="1" destOrd="0" presId="urn:microsoft.com/office/officeart/2008/layout/VerticalCurvedList"/>
    <dgm:cxn modelId="{EC12ACEE-045A-3F4B-956A-1A1A28847B23}" type="presParOf" srcId="{358E0D9A-AED9-DA41-9BEC-A8DED2854D96}" destId="{6811BD2A-345E-A643-BA03-6D649D99E3B1}" srcOrd="2" destOrd="0" presId="urn:microsoft.com/office/officeart/2008/layout/VerticalCurvedList"/>
    <dgm:cxn modelId="{EEABE3CB-9574-7F48-BF46-7F27102F7C04}" type="presParOf" srcId="{6811BD2A-345E-A643-BA03-6D649D99E3B1}" destId="{8ED2D1A2-B7E5-BA44-BCBC-ED2E86536D8C}" srcOrd="0" destOrd="0" presId="urn:microsoft.com/office/officeart/2008/layout/VerticalCurvedList"/>
    <dgm:cxn modelId="{6306E6D4-6384-074B-B796-2E350EAA7C35}" type="presParOf" srcId="{358E0D9A-AED9-DA41-9BEC-A8DED2854D96}" destId="{FC43DD07-D2F9-BB4B-AF6C-2C0DAC69472B}" srcOrd="3" destOrd="0" presId="urn:microsoft.com/office/officeart/2008/layout/VerticalCurvedList"/>
    <dgm:cxn modelId="{B8EE1FCC-CA81-3042-B42F-FDB54C367359}" type="presParOf" srcId="{358E0D9A-AED9-DA41-9BEC-A8DED2854D96}" destId="{12DA6967-A6A3-3346-B205-7C62366D15FE}" srcOrd="4" destOrd="0" presId="urn:microsoft.com/office/officeart/2008/layout/VerticalCurvedList"/>
    <dgm:cxn modelId="{F7EEEE95-C368-554B-9EDE-AB098576141A}" type="presParOf" srcId="{12DA6967-A6A3-3346-B205-7C62366D15FE}" destId="{BF1828FF-4D3F-0B4A-80E9-1474D34BCC16}" srcOrd="0" destOrd="0" presId="urn:microsoft.com/office/officeart/2008/layout/VerticalCurvedList"/>
    <dgm:cxn modelId="{5D341813-828D-9B46-8345-03BF5C4AE884}" type="presParOf" srcId="{358E0D9A-AED9-DA41-9BEC-A8DED2854D96}" destId="{F90C9505-A28A-FA48-A6B1-E6611FFE5C8A}" srcOrd="5" destOrd="0" presId="urn:microsoft.com/office/officeart/2008/layout/VerticalCurvedList"/>
    <dgm:cxn modelId="{714D6FB0-122D-674C-B15D-E4C5B740655D}" type="presParOf" srcId="{358E0D9A-AED9-DA41-9BEC-A8DED2854D96}" destId="{69FB00DD-8963-6B45-B6F1-677A6322EA32}" srcOrd="6" destOrd="0" presId="urn:microsoft.com/office/officeart/2008/layout/VerticalCurvedList"/>
    <dgm:cxn modelId="{2F8CF684-FCFB-C34D-9C6C-2FD6D1597138}" type="presParOf" srcId="{69FB00DD-8963-6B45-B6F1-677A6322EA32}" destId="{73536579-6ACF-1A4B-8C95-71CA83E86E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D0C5B8-121D-4375-B613-D4A6DF4B99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2D07CA29-C52F-46A4-9B7A-9A483558533D}">
      <dgm:prSet phldrT="[Texto]"/>
      <dgm:spPr/>
      <dgm:t>
        <a:bodyPr/>
        <a:lstStyle/>
        <a:p>
          <a:r>
            <a:rPr lang="es-CL" dirty="0"/>
            <a:t>Considerar</a:t>
          </a:r>
          <a:r>
            <a:rPr lang="es-CL" baseline="0" dirty="0"/>
            <a:t> los resultados del índice de vulnerabilidad para el diseño de intervenciones focalizadas.</a:t>
          </a:r>
          <a:endParaRPr lang="es-CL" dirty="0"/>
        </a:p>
      </dgm:t>
    </dgm:pt>
    <dgm:pt modelId="{7E7718C2-9F17-4E02-A368-849E84E39077}" type="parTrans" cxnId="{276FAC0E-9025-4360-8418-167083022256}">
      <dgm:prSet/>
      <dgm:spPr/>
      <dgm:t>
        <a:bodyPr/>
        <a:lstStyle/>
        <a:p>
          <a:endParaRPr lang="es-CL"/>
        </a:p>
      </dgm:t>
    </dgm:pt>
    <dgm:pt modelId="{15E05469-2134-48FD-A92D-775ED33E60A8}" type="sibTrans" cxnId="{276FAC0E-9025-4360-8418-167083022256}">
      <dgm:prSet/>
      <dgm:spPr/>
      <dgm:t>
        <a:bodyPr/>
        <a:lstStyle/>
        <a:p>
          <a:endParaRPr lang="es-CL"/>
        </a:p>
      </dgm:t>
    </dgm:pt>
    <dgm:pt modelId="{461E0693-D397-403C-8FF4-B7FE95976EDD}">
      <dgm:prSet phldrT="[Texto]"/>
      <dgm:spPr/>
      <dgm:t>
        <a:bodyPr/>
        <a:lstStyle/>
        <a:p>
          <a:r>
            <a:rPr lang="es-CL" dirty="0"/>
            <a:t>Fortalecer sistema de detección y derivación oportuna en casos de trabajo infantil. </a:t>
          </a:r>
        </a:p>
      </dgm:t>
    </dgm:pt>
    <dgm:pt modelId="{C8DD1DE7-7C56-446B-ABAE-FB3D3EA724C6}" type="parTrans" cxnId="{5CB28ECF-0A8A-4E46-9B4F-3846A24BE92D}">
      <dgm:prSet/>
      <dgm:spPr/>
      <dgm:t>
        <a:bodyPr/>
        <a:lstStyle/>
        <a:p>
          <a:endParaRPr lang="es-CL"/>
        </a:p>
      </dgm:t>
    </dgm:pt>
    <dgm:pt modelId="{945921F9-8670-4C44-B311-6E2A06611611}" type="sibTrans" cxnId="{5CB28ECF-0A8A-4E46-9B4F-3846A24BE92D}">
      <dgm:prSet/>
      <dgm:spPr/>
      <dgm:t>
        <a:bodyPr/>
        <a:lstStyle/>
        <a:p>
          <a:endParaRPr lang="es-CL"/>
        </a:p>
      </dgm:t>
    </dgm:pt>
    <dgm:pt modelId="{4B29E894-F3D0-4D8E-896D-FBE6AD5FED0F}">
      <dgm:prSet phldrT="[Texto]"/>
      <dgm:spPr/>
      <dgm:t>
        <a:bodyPr/>
        <a:lstStyle/>
        <a:p>
          <a:r>
            <a:rPr lang="es-CL" dirty="0"/>
            <a:t>Mejorar la oferta programática para término de educación y fortalecimiento de la empleabilidad de adultos responsables con niños, niñas y adolescentes en trabajo infantil.</a:t>
          </a:r>
        </a:p>
      </dgm:t>
    </dgm:pt>
    <dgm:pt modelId="{8BBFCAE3-6794-4311-951B-5C74315BF9F8}" type="parTrans" cxnId="{32CFFD07-531E-4555-A22B-C091C4DF295B}">
      <dgm:prSet/>
      <dgm:spPr/>
      <dgm:t>
        <a:bodyPr/>
        <a:lstStyle/>
        <a:p>
          <a:endParaRPr lang="es-CL"/>
        </a:p>
      </dgm:t>
    </dgm:pt>
    <dgm:pt modelId="{B8EACF74-1B22-4F5E-B677-4ADABCF6980A}" type="sibTrans" cxnId="{32CFFD07-531E-4555-A22B-C091C4DF295B}">
      <dgm:prSet/>
      <dgm:spPr/>
      <dgm:t>
        <a:bodyPr/>
        <a:lstStyle/>
        <a:p>
          <a:endParaRPr lang="es-CL"/>
        </a:p>
      </dgm:t>
    </dgm:pt>
    <dgm:pt modelId="{511CE57A-481B-45AA-99B7-A35CA9692202}">
      <dgm:prSet/>
      <dgm:spPr/>
      <dgm:t>
        <a:bodyPr/>
        <a:lstStyle/>
        <a:p>
          <a:r>
            <a:rPr lang="es-CL" dirty="0"/>
            <a:t>Mantener activas instancias como el Comité Nacional y los Comité Regionales para la erradicación del trabajo infantil y protección del adolecente trabajador con en fin de fortalecer canales de coordinación </a:t>
          </a:r>
          <a:r>
            <a:rPr lang="es-CL" dirty="0" err="1"/>
            <a:t>interintitucional</a:t>
          </a:r>
          <a:r>
            <a:rPr lang="es-CL" dirty="0"/>
            <a:t>.</a:t>
          </a:r>
        </a:p>
      </dgm:t>
    </dgm:pt>
    <dgm:pt modelId="{2B7CF77C-C34D-4F1A-8C95-4E1267B5A14E}" type="parTrans" cxnId="{B8C79DEB-041F-4869-A5A5-D81FA0E30F61}">
      <dgm:prSet/>
      <dgm:spPr/>
      <dgm:t>
        <a:bodyPr/>
        <a:lstStyle/>
        <a:p>
          <a:endParaRPr lang="es-CL"/>
        </a:p>
      </dgm:t>
    </dgm:pt>
    <dgm:pt modelId="{CCDF49A8-BA49-4BBF-9B2E-0F7BBC0D3AA2}" type="sibTrans" cxnId="{B8C79DEB-041F-4869-A5A5-D81FA0E30F61}">
      <dgm:prSet/>
      <dgm:spPr/>
      <dgm:t>
        <a:bodyPr/>
        <a:lstStyle/>
        <a:p>
          <a:endParaRPr lang="es-CL"/>
        </a:p>
      </dgm:t>
    </dgm:pt>
    <dgm:pt modelId="{A6894656-4912-45D3-A332-65B34DE7C17C}">
      <dgm:prSet/>
      <dgm:spPr/>
      <dgm:t>
        <a:bodyPr/>
        <a:lstStyle/>
        <a:p>
          <a:r>
            <a:rPr lang="es-CL" dirty="0"/>
            <a:t>Generar estrategias comunicacionales apuntadas a sensibilizar, capacitar y difundir respecto de las implicancias del trabajo infantil en niños, niñas y adolescentes. Determinando público objetivo y metodología apropiada.</a:t>
          </a:r>
        </a:p>
      </dgm:t>
    </dgm:pt>
    <dgm:pt modelId="{F2776E5A-9F87-4176-BBD8-76BD5E49886E}" type="parTrans" cxnId="{A71CD536-9C8B-479E-BBF4-3C4D089F4314}">
      <dgm:prSet/>
      <dgm:spPr/>
      <dgm:t>
        <a:bodyPr/>
        <a:lstStyle/>
        <a:p>
          <a:endParaRPr lang="es-CL"/>
        </a:p>
      </dgm:t>
    </dgm:pt>
    <dgm:pt modelId="{4E0CBD93-B675-4965-AF01-34A6FFFF567C}" type="sibTrans" cxnId="{A71CD536-9C8B-479E-BBF4-3C4D089F4314}">
      <dgm:prSet/>
      <dgm:spPr/>
      <dgm:t>
        <a:bodyPr/>
        <a:lstStyle/>
        <a:p>
          <a:endParaRPr lang="es-CL"/>
        </a:p>
      </dgm:t>
    </dgm:pt>
    <dgm:pt modelId="{8530E139-1030-E84D-BA57-B953291832A4}">
      <dgm:prSet/>
      <dgm:spPr/>
      <dgm:t>
        <a:bodyPr/>
        <a:lstStyle/>
        <a:p>
          <a:r>
            <a:rPr lang="es-CL" dirty="0"/>
            <a:t>Difusión de Crecer Felices, orientaciones para comunidades educativas el fin de sensibilizar e informar sobre la importancia de la erradicación del trabajo infantil en la educación.</a:t>
          </a:r>
          <a:endParaRPr lang="es-ES" dirty="0"/>
        </a:p>
      </dgm:t>
    </dgm:pt>
    <dgm:pt modelId="{F20574BC-E344-304D-AF8D-7C25612D9AB0}" type="parTrans" cxnId="{458D2926-6798-FF4E-9E18-73DF196A6B84}">
      <dgm:prSet/>
      <dgm:spPr/>
      <dgm:t>
        <a:bodyPr/>
        <a:lstStyle/>
        <a:p>
          <a:endParaRPr lang="es-ES"/>
        </a:p>
      </dgm:t>
    </dgm:pt>
    <dgm:pt modelId="{6787CBC0-6890-A644-82E0-06DBA86A7D0D}" type="sibTrans" cxnId="{458D2926-6798-FF4E-9E18-73DF196A6B84}">
      <dgm:prSet/>
      <dgm:spPr/>
      <dgm:t>
        <a:bodyPr/>
        <a:lstStyle/>
        <a:p>
          <a:endParaRPr lang="es-ES"/>
        </a:p>
      </dgm:t>
    </dgm:pt>
    <dgm:pt modelId="{A53B47A4-55DA-497B-BE26-87D40F16FC3C}" type="pres">
      <dgm:prSet presAssocID="{A4D0C5B8-121D-4375-B613-D4A6DF4B999F}" presName="Name0" presStyleCnt="0">
        <dgm:presLayoutVars>
          <dgm:chMax val="7"/>
          <dgm:chPref val="7"/>
          <dgm:dir/>
        </dgm:presLayoutVars>
      </dgm:prSet>
      <dgm:spPr/>
    </dgm:pt>
    <dgm:pt modelId="{0E5E9A05-D315-490C-86FA-4403EAF8D608}" type="pres">
      <dgm:prSet presAssocID="{A4D0C5B8-121D-4375-B613-D4A6DF4B999F}" presName="Name1" presStyleCnt="0"/>
      <dgm:spPr/>
    </dgm:pt>
    <dgm:pt modelId="{8D1BAC32-F1EB-4CBC-BA81-6EA271DA94CF}" type="pres">
      <dgm:prSet presAssocID="{A4D0C5B8-121D-4375-B613-D4A6DF4B999F}" presName="cycle" presStyleCnt="0"/>
      <dgm:spPr/>
    </dgm:pt>
    <dgm:pt modelId="{D458F59E-BD76-428B-A9BC-396FE7FE7B2B}" type="pres">
      <dgm:prSet presAssocID="{A4D0C5B8-121D-4375-B613-D4A6DF4B999F}" presName="srcNode" presStyleLbl="node1" presStyleIdx="0" presStyleCnt="6"/>
      <dgm:spPr/>
    </dgm:pt>
    <dgm:pt modelId="{41BD9B82-34B9-4C4B-883C-064B8B9F6BB4}" type="pres">
      <dgm:prSet presAssocID="{A4D0C5B8-121D-4375-B613-D4A6DF4B999F}" presName="conn" presStyleLbl="parChTrans1D2" presStyleIdx="0" presStyleCnt="1"/>
      <dgm:spPr/>
    </dgm:pt>
    <dgm:pt modelId="{CEA24A82-FF32-47EC-BF70-09C36AEE88EA}" type="pres">
      <dgm:prSet presAssocID="{A4D0C5B8-121D-4375-B613-D4A6DF4B999F}" presName="extraNode" presStyleLbl="node1" presStyleIdx="0" presStyleCnt="6"/>
      <dgm:spPr/>
    </dgm:pt>
    <dgm:pt modelId="{7540BC1B-8E42-4317-A2AE-656AFE9EB2B0}" type="pres">
      <dgm:prSet presAssocID="{A4D0C5B8-121D-4375-B613-D4A6DF4B999F}" presName="dstNode" presStyleLbl="node1" presStyleIdx="0" presStyleCnt="6"/>
      <dgm:spPr/>
    </dgm:pt>
    <dgm:pt modelId="{38C7FB38-991E-4D2F-AF78-8FC72A74438E}" type="pres">
      <dgm:prSet presAssocID="{2D07CA29-C52F-46A4-9B7A-9A483558533D}" presName="text_1" presStyleLbl="node1" presStyleIdx="0" presStyleCnt="6">
        <dgm:presLayoutVars>
          <dgm:bulletEnabled val="1"/>
        </dgm:presLayoutVars>
      </dgm:prSet>
      <dgm:spPr/>
    </dgm:pt>
    <dgm:pt modelId="{7EE2ED9B-4F36-4A99-B210-EC4EEE117B55}" type="pres">
      <dgm:prSet presAssocID="{2D07CA29-C52F-46A4-9B7A-9A483558533D}" presName="accent_1" presStyleCnt="0"/>
      <dgm:spPr/>
    </dgm:pt>
    <dgm:pt modelId="{C3A1FAEB-CD9A-45B4-81F7-DEDAEE944D8C}" type="pres">
      <dgm:prSet presAssocID="{2D07CA29-C52F-46A4-9B7A-9A483558533D}" presName="accentRepeatNode" presStyleLbl="solidFgAcc1" presStyleIdx="0" presStyleCnt="6"/>
      <dgm:spPr/>
    </dgm:pt>
    <dgm:pt modelId="{3BCE6F43-8AA1-994D-A377-B6E6D824E2E2}" type="pres">
      <dgm:prSet presAssocID="{8530E139-1030-E84D-BA57-B953291832A4}" presName="text_2" presStyleLbl="node1" presStyleIdx="1" presStyleCnt="6">
        <dgm:presLayoutVars>
          <dgm:bulletEnabled val="1"/>
        </dgm:presLayoutVars>
      </dgm:prSet>
      <dgm:spPr/>
    </dgm:pt>
    <dgm:pt modelId="{C000B020-C0A9-6042-BED0-D82DAEFD1AA2}" type="pres">
      <dgm:prSet presAssocID="{8530E139-1030-E84D-BA57-B953291832A4}" presName="accent_2" presStyleCnt="0"/>
      <dgm:spPr/>
    </dgm:pt>
    <dgm:pt modelId="{71BFAD99-4F3D-7742-9D44-1DA4C68F113D}" type="pres">
      <dgm:prSet presAssocID="{8530E139-1030-E84D-BA57-B953291832A4}" presName="accentRepeatNode" presStyleLbl="solidFgAcc1" presStyleIdx="1" presStyleCnt="6"/>
      <dgm:spPr/>
    </dgm:pt>
    <dgm:pt modelId="{02BAAAA8-5D7C-6E43-B139-040B438F3C32}" type="pres">
      <dgm:prSet presAssocID="{461E0693-D397-403C-8FF4-B7FE95976EDD}" presName="text_3" presStyleLbl="node1" presStyleIdx="2" presStyleCnt="6">
        <dgm:presLayoutVars>
          <dgm:bulletEnabled val="1"/>
        </dgm:presLayoutVars>
      </dgm:prSet>
      <dgm:spPr/>
    </dgm:pt>
    <dgm:pt modelId="{E01AD897-8287-B94D-9C9C-7CAF81A4BCA1}" type="pres">
      <dgm:prSet presAssocID="{461E0693-D397-403C-8FF4-B7FE95976EDD}" presName="accent_3" presStyleCnt="0"/>
      <dgm:spPr/>
    </dgm:pt>
    <dgm:pt modelId="{E19AC1DB-FDED-47AD-B185-98303F82F3A3}" type="pres">
      <dgm:prSet presAssocID="{461E0693-D397-403C-8FF4-B7FE95976EDD}" presName="accentRepeatNode" presStyleLbl="solidFgAcc1" presStyleIdx="2" presStyleCnt="6"/>
      <dgm:spPr/>
    </dgm:pt>
    <dgm:pt modelId="{EC6284AD-8A0A-FE44-8EA2-707337870B92}" type="pres">
      <dgm:prSet presAssocID="{4B29E894-F3D0-4D8E-896D-FBE6AD5FED0F}" presName="text_4" presStyleLbl="node1" presStyleIdx="3" presStyleCnt="6">
        <dgm:presLayoutVars>
          <dgm:bulletEnabled val="1"/>
        </dgm:presLayoutVars>
      </dgm:prSet>
      <dgm:spPr/>
    </dgm:pt>
    <dgm:pt modelId="{0AD1C1FC-9E5A-744D-9DEE-826958150CB2}" type="pres">
      <dgm:prSet presAssocID="{4B29E894-F3D0-4D8E-896D-FBE6AD5FED0F}" presName="accent_4" presStyleCnt="0"/>
      <dgm:spPr/>
    </dgm:pt>
    <dgm:pt modelId="{14D9760D-5477-4515-9422-93E15FD02D3D}" type="pres">
      <dgm:prSet presAssocID="{4B29E894-F3D0-4D8E-896D-FBE6AD5FED0F}" presName="accentRepeatNode" presStyleLbl="solidFgAcc1" presStyleIdx="3" presStyleCnt="6"/>
      <dgm:spPr/>
    </dgm:pt>
    <dgm:pt modelId="{543CD094-5F67-244B-A0E6-22256109139B}" type="pres">
      <dgm:prSet presAssocID="{511CE57A-481B-45AA-99B7-A35CA9692202}" presName="text_5" presStyleLbl="node1" presStyleIdx="4" presStyleCnt="6">
        <dgm:presLayoutVars>
          <dgm:bulletEnabled val="1"/>
        </dgm:presLayoutVars>
      </dgm:prSet>
      <dgm:spPr/>
    </dgm:pt>
    <dgm:pt modelId="{6C1A3C98-87FC-7442-938A-C37633E531A7}" type="pres">
      <dgm:prSet presAssocID="{511CE57A-481B-45AA-99B7-A35CA9692202}" presName="accent_5" presStyleCnt="0"/>
      <dgm:spPr/>
    </dgm:pt>
    <dgm:pt modelId="{C410C61C-7C0E-41F5-BE9F-F33C29D5EDDF}" type="pres">
      <dgm:prSet presAssocID="{511CE57A-481B-45AA-99B7-A35CA9692202}" presName="accentRepeatNode" presStyleLbl="solidFgAcc1" presStyleIdx="4" presStyleCnt="6"/>
      <dgm:spPr/>
    </dgm:pt>
    <dgm:pt modelId="{B338449B-8B5A-F64B-BEEC-203C219A3259}" type="pres">
      <dgm:prSet presAssocID="{A6894656-4912-45D3-A332-65B34DE7C17C}" presName="text_6" presStyleLbl="node1" presStyleIdx="5" presStyleCnt="6">
        <dgm:presLayoutVars>
          <dgm:bulletEnabled val="1"/>
        </dgm:presLayoutVars>
      </dgm:prSet>
      <dgm:spPr/>
    </dgm:pt>
    <dgm:pt modelId="{EF4D908C-EF10-4441-8E2A-F40EE70D7434}" type="pres">
      <dgm:prSet presAssocID="{A6894656-4912-45D3-A332-65B34DE7C17C}" presName="accent_6" presStyleCnt="0"/>
      <dgm:spPr/>
    </dgm:pt>
    <dgm:pt modelId="{4BAB5ED7-E59C-45A4-A506-93E27BB90779}" type="pres">
      <dgm:prSet presAssocID="{A6894656-4912-45D3-A332-65B34DE7C17C}" presName="accentRepeatNode" presStyleLbl="solidFgAcc1" presStyleIdx="5" presStyleCnt="6"/>
      <dgm:spPr/>
    </dgm:pt>
  </dgm:ptLst>
  <dgm:cxnLst>
    <dgm:cxn modelId="{32CFFD07-531E-4555-A22B-C091C4DF295B}" srcId="{A4D0C5B8-121D-4375-B613-D4A6DF4B999F}" destId="{4B29E894-F3D0-4D8E-896D-FBE6AD5FED0F}" srcOrd="3" destOrd="0" parTransId="{8BBFCAE3-6794-4311-951B-5C74315BF9F8}" sibTransId="{B8EACF74-1B22-4F5E-B677-4ADABCF6980A}"/>
    <dgm:cxn modelId="{D3DE630A-B2B3-BC42-A89A-6517A509AF14}" type="presOf" srcId="{511CE57A-481B-45AA-99B7-A35CA9692202}" destId="{543CD094-5F67-244B-A0E6-22256109139B}" srcOrd="0" destOrd="0" presId="urn:microsoft.com/office/officeart/2008/layout/VerticalCurvedList"/>
    <dgm:cxn modelId="{276FAC0E-9025-4360-8418-167083022256}" srcId="{A4D0C5B8-121D-4375-B613-D4A6DF4B999F}" destId="{2D07CA29-C52F-46A4-9B7A-9A483558533D}" srcOrd="0" destOrd="0" parTransId="{7E7718C2-9F17-4E02-A368-849E84E39077}" sibTransId="{15E05469-2134-48FD-A92D-775ED33E60A8}"/>
    <dgm:cxn modelId="{7F5B4D19-281F-4ABD-BB5F-5556B2DC2300}" type="presOf" srcId="{15E05469-2134-48FD-A92D-775ED33E60A8}" destId="{41BD9B82-34B9-4C4B-883C-064B8B9F6BB4}" srcOrd="0" destOrd="0" presId="urn:microsoft.com/office/officeart/2008/layout/VerticalCurvedList"/>
    <dgm:cxn modelId="{458D2926-6798-FF4E-9E18-73DF196A6B84}" srcId="{A4D0C5B8-121D-4375-B613-D4A6DF4B999F}" destId="{8530E139-1030-E84D-BA57-B953291832A4}" srcOrd="1" destOrd="0" parTransId="{F20574BC-E344-304D-AF8D-7C25612D9AB0}" sibTransId="{6787CBC0-6890-A644-82E0-06DBA86A7D0D}"/>
    <dgm:cxn modelId="{8BDA8627-FEB8-064F-9C54-4A14F9C2F6A7}" type="presOf" srcId="{A6894656-4912-45D3-A332-65B34DE7C17C}" destId="{B338449B-8B5A-F64B-BEEC-203C219A3259}" srcOrd="0" destOrd="0" presId="urn:microsoft.com/office/officeart/2008/layout/VerticalCurvedList"/>
    <dgm:cxn modelId="{A71CD536-9C8B-479E-BBF4-3C4D089F4314}" srcId="{A4D0C5B8-121D-4375-B613-D4A6DF4B999F}" destId="{A6894656-4912-45D3-A332-65B34DE7C17C}" srcOrd="5" destOrd="0" parTransId="{F2776E5A-9F87-4176-BBD8-76BD5E49886E}" sibTransId="{4E0CBD93-B675-4965-AF01-34A6FFFF567C}"/>
    <dgm:cxn modelId="{E0989657-F1F6-1645-B488-77F5A95583AA}" type="presOf" srcId="{461E0693-D397-403C-8FF4-B7FE95976EDD}" destId="{02BAAAA8-5D7C-6E43-B139-040B438F3C32}" srcOrd="0" destOrd="0" presId="urn:microsoft.com/office/officeart/2008/layout/VerticalCurvedList"/>
    <dgm:cxn modelId="{B40DAE6C-0005-4778-853F-00C542454329}" type="presOf" srcId="{A4D0C5B8-121D-4375-B613-D4A6DF4B999F}" destId="{A53B47A4-55DA-497B-BE26-87D40F16FC3C}" srcOrd="0" destOrd="0" presId="urn:microsoft.com/office/officeart/2008/layout/VerticalCurvedList"/>
    <dgm:cxn modelId="{4CB466CD-57CA-5F4A-8587-463EA8E63E7F}" type="presOf" srcId="{4B29E894-F3D0-4D8E-896D-FBE6AD5FED0F}" destId="{EC6284AD-8A0A-FE44-8EA2-707337870B92}" srcOrd="0" destOrd="0" presId="urn:microsoft.com/office/officeart/2008/layout/VerticalCurvedList"/>
    <dgm:cxn modelId="{5CB28ECF-0A8A-4E46-9B4F-3846A24BE92D}" srcId="{A4D0C5B8-121D-4375-B613-D4A6DF4B999F}" destId="{461E0693-D397-403C-8FF4-B7FE95976EDD}" srcOrd="2" destOrd="0" parTransId="{C8DD1DE7-7C56-446B-ABAE-FB3D3EA724C6}" sibTransId="{945921F9-8670-4C44-B311-6E2A06611611}"/>
    <dgm:cxn modelId="{B8C79DEB-041F-4869-A5A5-D81FA0E30F61}" srcId="{A4D0C5B8-121D-4375-B613-D4A6DF4B999F}" destId="{511CE57A-481B-45AA-99B7-A35CA9692202}" srcOrd="4" destOrd="0" parTransId="{2B7CF77C-C34D-4F1A-8C95-4E1267B5A14E}" sibTransId="{CCDF49A8-BA49-4BBF-9B2E-0F7BBC0D3AA2}"/>
    <dgm:cxn modelId="{3B1EF9F8-68B5-AD4A-B486-BC18DAAC2B67}" type="presOf" srcId="{8530E139-1030-E84D-BA57-B953291832A4}" destId="{3BCE6F43-8AA1-994D-A377-B6E6D824E2E2}" srcOrd="0" destOrd="0" presId="urn:microsoft.com/office/officeart/2008/layout/VerticalCurvedList"/>
    <dgm:cxn modelId="{A51B3FF9-204D-42FD-AB83-FA7E6F07E709}" type="presOf" srcId="{2D07CA29-C52F-46A4-9B7A-9A483558533D}" destId="{38C7FB38-991E-4D2F-AF78-8FC72A74438E}" srcOrd="0" destOrd="0" presId="urn:microsoft.com/office/officeart/2008/layout/VerticalCurvedList"/>
    <dgm:cxn modelId="{09559889-7068-4C58-9198-5FEEF51707D9}" type="presParOf" srcId="{A53B47A4-55DA-497B-BE26-87D40F16FC3C}" destId="{0E5E9A05-D315-490C-86FA-4403EAF8D608}" srcOrd="0" destOrd="0" presId="urn:microsoft.com/office/officeart/2008/layout/VerticalCurvedList"/>
    <dgm:cxn modelId="{3951CDD3-A110-4F0A-B69B-1D4BA0057728}" type="presParOf" srcId="{0E5E9A05-D315-490C-86FA-4403EAF8D608}" destId="{8D1BAC32-F1EB-4CBC-BA81-6EA271DA94CF}" srcOrd="0" destOrd="0" presId="urn:microsoft.com/office/officeart/2008/layout/VerticalCurvedList"/>
    <dgm:cxn modelId="{33D2A337-F038-4770-9380-9D487BF2DEF3}" type="presParOf" srcId="{8D1BAC32-F1EB-4CBC-BA81-6EA271DA94CF}" destId="{D458F59E-BD76-428B-A9BC-396FE7FE7B2B}" srcOrd="0" destOrd="0" presId="urn:microsoft.com/office/officeart/2008/layout/VerticalCurvedList"/>
    <dgm:cxn modelId="{403CFD5D-E5DC-4A01-A24D-BA4EEC3684D5}" type="presParOf" srcId="{8D1BAC32-F1EB-4CBC-BA81-6EA271DA94CF}" destId="{41BD9B82-34B9-4C4B-883C-064B8B9F6BB4}" srcOrd="1" destOrd="0" presId="urn:microsoft.com/office/officeart/2008/layout/VerticalCurvedList"/>
    <dgm:cxn modelId="{EC51C192-4945-40A3-83DE-C0EF40D7A255}" type="presParOf" srcId="{8D1BAC32-F1EB-4CBC-BA81-6EA271DA94CF}" destId="{CEA24A82-FF32-47EC-BF70-09C36AEE88EA}" srcOrd="2" destOrd="0" presId="urn:microsoft.com/office/officeart/2008/layout/VerticalCurvedList"/>
    <dgm:cxn modelId="{D808134E-3E2C-4172-8B16-F9AEFADB98D0}" type="presParOf" srcId="{8D1BAC32-F1EB-4CBC-BA81-6EA271DA94CF}" destId="{7540BC1B-8E42-4317-A2AE-656AFE9EB2B0}" srcOrd="3" destOrd="0" presId="urn:microsoft.com/office/officeart/2008/layout/VerticalCurvedList"/>
    <dgm:cxn modelId="{81B7E55A-6041-42E8-B228-8EE217F9E18A}" type="presParOf" srcId="{0E5E9A05-D315-490C-86FA-4403EAF8D608}" destId="{38C7FB38-991E-4D2F-AF78-8FC72A74438E}" srcOrd="1" destOrd="0" presId="urn:microsoft.com/office/officeart/2008/layout/VerticalCurvedList"/>
    <dgm:cxn modelId="{5165911C-F5A5-4D30-90D9-F8DD33C16A60}" type="presParOf" srcId="{0E5E9A05-D315-490C-86FA-4403EAF8D608}" destId="{7EE2ED9B-4F36-4A99-B210-EC4EEE117B55}" srcOrd="2" destOrd="0" presId="urn:microsoft.com/office/officeart/2008/layout/VerticalCurvedList"/>
    <dgm:cxn modelId="{C7827557-D6E4-4BF7-91C0-1963E83BAC23}" type="presParOf" srcId="{7EE2ED9B-4F36-4A99-B210-EC4EEE117B55}" destId="{C3A1FAEB-CD9A-45B4-81F7-DEDAEE944D8C}" srcOrd="0" destOrd="0" presId="urn:microsoft.com/office/officeart/2008/layout/VerticalCurvedList"/>
    <dgm:cxn modelId="{BFB6A06F-8E37-2C46-AB24-8A6ACC0B3089}" type="presParOf" srcId="{0E5E9A05-D315-490C-86FA-4403EAF8D608}" destId="{3BCE6F43-8AA1-994D-A377-B6E6D824E2E2}" srcOrd="3" destOrd="0" presId="urn:microsoft.com/office/officeart/2008/layout/VerticalCurvedList"/>
    <dgm:cxn modelId="{5992423D-641D-2B4C-AE87-F9360C9F2F7A}" type="presParOf" srcId="{0E5E9A05-D315-490C-86FA-4403EAF8D608}" destId="{C000B020-C0A9-6042-BED0-D82DAEFD1AA2}" srcOrd="4" destOrd="0" presId="urn:microsoft.com/office/officeart/2008/layout/VerticalCurvedList"/>
    <dgm:cxn modelId="{85D31694-8E4E-8C46-8487-00A5BD8C0B33}" type="presParOf" srcId="{C000B020-C0A9-6042-BED0-D82DAEFD1AA2}" destId="{71BFAD99-4F3D-7742-9D44-1DA4C68F113D}" srcOrd="0" destOrd="0" presId="urn:microsoft.com/office/officeart/2008/layout/VerticalCurvedList"/>
    <dgm:cxn modelId="{B3BF3D03-FE3C-EC4E-80C7-42A1EE466083}" type="presParOf" srcId="{0E5E9A05-D315-490C-86FA-4403EAF8D608}" destId="{02BAAAA8-5D7C-6E43-B139-040B438F3C32}" srcOrd="5" destOrd="0" presId="urn:microsoft.com/office/officeart/2008/layout/VerticalCurvedList"/>
    <dgm:cxn modelId="{E6514BE5-BD20-BB42-99B3-006BACDE0E7A}" type="presParOf" srcId="{0E5E9A05-D315-490C-86FA-4403EAF8D608}" destId="{E01AD897-8287-B94D-9C9C-7CAF81A4BCA1}" srcOrd="6" destOrd="0" presId="urn:microsoft.com/office/officeart/2008/layout/VerticalCurvedList"/>
    <dgm:cxn modelId="{2687A361-795B-C941-921E-C2DD23CCBED4}" type="presParOf" srcId="{E01AD897-8287-B94D-9C9C-7CAF81A4BCA1}" destId="{E19AC1DB-FDED-47AD-B185-98303F82F3A3}" srcOrd="0" destOrd="0" presId="urn:microsoft.com/office/officeart/2008/layout/VerticalCurvedList"/>
    <dgm:cxn modelId="{3BBD5956-A6BA-5D45-8EB2-B7109FDECD73}" type="presParOf" srcId="{0E5E9A05-D315-490C-86FA-4403EAF8D608}" destId="{EC6284AD-8A0A-FE44-8EA2-707337870B92}" srcOrd="7" destOrd="0" presId="urn:microsoft.com/office/officeart/2008/layout/VerticalCurvedList"/>
    <dgm:cxn modelId="{45789D83-589D-FB47-80EE-7181E3DEE399}" type="presParOf" srcId="{0E5E9A05-D315-490C-86FA-4403EAF8D608}" destId="{0AD1C1FC-9E5A-744D-9DEE-826958150CB2}" srcOrd="8" destOrd="0" presId="urn:microsoft.com/office/officeart/2008/layout/VerticalCurvedList"/>
    <dgm:cxn modelId="{88E4633B-7CEE-FD42-969A-6903E8E11B5D}" type="presParOf" srcId="{0AD1C1FC-9E5A-744D-9DEE-826958150CB2}" destId="{14D9760D-5477-4515-9422-93E15FD02D3D}" srcOrd="0" destOrd="0" presId="urn:microsoft.com/office/officeart/2008/layout/VerticalCurvedList"/>
    <dgm:cxn modelId="{14BDCB0E-BCB2-E147-85C8-78F0A858DF16}" type="presParOf" srcId="{0E5E9A05-D315-490C-86FA-4403EAF8D608}" destId="{543CD094-5F67-244B-A0E6-22256109139B}" srcOrd="9" destOrd="0" presId="urn:microsoft.com/office/officeart/2008/layout/VerticalCurvedList"/>
    <dgm:cxn modelId="{7A56C8BE-FCAB-4A40-9672-BCAB65EC8957}" type="presParOf" srcId="{0E5E9A05-D315-490C-86FA-4403EAF8D608}" destId="{6C1A3C98-87FC-7442-938A-C37633E531A7}" srcOrd="10" destOrd="0" presId="urn:microsoft.com/office/officeart/2008/layout/VerticalCurvedList"/>
    <dgm:cxn modelId="{EE86A5CE-FABF-DB40-8E28-24AE21F52389}" type="presParOf" srcId="{6C1A3C98-87FC-7442-938A-C37633E531A7}" destId="{C410C61C-7C0E-41F5-BE9F-F33C29D5EDDF}" srcOrd="0" destOrd="0" presId="urn:microsoft.com/office/officeart/2008/layout/VerticalCurvedList"/>
    <dgm:cxn modelId="{30651C6C-4BD1-FE46-9920-DFCD08ECE4D4}" type="presParOf" srcId="{0E5E9A05-D315-490C-86FA-4403EAF8D608}" destId="{B338449B-8B5A-F64B-BEEC-203C219A3259}" srcOrd="11" destOrd="0" presId="urn:microsoft.com/office/officeart/2008/layout/VerticalCurvedList"/>
    <dgm:cxn modelId="{4FA84BD0-F3B5-4640-9791-32B01722F9A1}" type="presParOf" srcId="{0E5E9A05-D315-490C-86FA-4403EAF8D608}" destId="{EF4D908C-EF10-4441-8E2A-F40EE70D7434}" srcOrd="12" destOrd="0" presId="urn:microsoft.com/office/officeart/2008/layout/VerticalCurvedList"/>
    <dgm:cxn modelId="{BDC8BCE4-EFFB-4542-833E-1E35F40C8801}" type="presParOf" srcId="{EF4D908C-EF10-4441-8E2A-F40EE70D7434}" destId="{4BAB5ED7-E59C-45A4-A506-93E27BB907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BE3B3-6B66-F64C-AE57-488C37EF1950}">
      <dsp:nvSpPr>
        <dsp:cNvPr id="0" name=""/>
        <dsp:cNvSpPr/>
      </dsp:nvSpPr>
      <dsp:spPr>
        <a:xfrm>
          <a:off x="-5029809" y="-770611"/>
          <a:ext cx="5990126" cy="5990126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4A6E-06D0-A748-8B76-C37856CA6F06}">
      <dsp:nvSpPr>
        <dsp:cNvPr id="0" name=""/>
        <dsp:cNvSpPr/>
      </dsp:nvSpPr>
      <dsp:spPr>
        <a:xfrm>
          <a:off x="420105" y="277967"/>
          <a:ext cx="8967427" cy="55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Las comunas que presentan mayor vulnerabilidad al trabajo infantil se ubican particularmente en la zona norte y centro sur del país.</a:t>
          </a:r>
        </a:p>
      </dsp:txBody>
      <dsp:txXfrm>
        <a:off x="420105" y="277967"/>
        <a:ext cx="8967427" cy="556290"/>
      </dsp:txXfrm>
    </dsp:sp>
    <dsp:sp modelId="{EA27DBBB-626E-8C43-94D9-0F281E9E5317}">
      <dsp:nvSpPr>
        <dsp:cNvPr id="0" name=""/>
        <dsp:cNvSpPr/>
      </dsp:nvSpPr>
      <dsp:spPr>
        <a:xfrm>
          <a:off x="72423" y="208431"/>
          <a:ext cx="695363" cy="695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9817-17E9-0A41-B439-544857EFF665}">
      <dsp:nvSpPr>
        <dsp:cNvPr id="0" name=""/>
        <dsp:cNvSpPr/>
      </dsp:nvSpPr>
      <dsp:spPr>
        <a:xfrm>
          <a:off x="818727" y="1112137"/>
          <a:ext cx="8568805" cy="55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ruralidad y distancia con la capital regional influye en el acceso de servicios sociales.</a:t>
          </a:r>
        </a:p>
      </dsp:txBody>
      <dsp:txXfrm>
        <a:off x="818727" y="1112137"/>
        <a:ext cx="8568805" cy="556290"/>
      </dsp:txXfrm>
    </dsp:sp>
    <dsp:sp modelId="{5433258F-5CCC-0345-96CA-45EB1A4E6DEB}">
      <dsp:nvSpPr>
        <dsp:cNvPr id="0" name=""/>
        <dsp:cNvSpPr/>
      </dsp:nvSpPr>
      <dsp:spPr>
        <a:xfrm>
          <a:off x="471045" y="1042600"/>
          <a:ext cx="695363" cy="695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492F3-A5A1-3740-B564-B407D4EE96DA}">
      <dsp:nvSpPr>
        <dsp:cNvPr id="0" name=""/>
        <dsp:cNvSpPr/>
      </dsp:nvSpPr>
      <dsp:spPr>
        <a:xfrm>
          <a:off x="941072" y="1946306"/>
          <a:ext cx="8446460" cy="55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NNA se retiran anticipadamente al término del año escolar en comunas con mayor ruralidad y se relaciona con el  periodo de cosecha. </a:t>
          </a:r>
        </a:p>
      </dsp:txBody>
      <dsp:txXfrm>
        <a:off x="941072" y="1946306"/>
        <a:ext cx="8446460" cy="556290"/>
      </dsp:txXfrm>
    </dsp:sp>
    <dsp:sp modelId="{72E51CAA-CD62-1E46-BC81-76A84AA79E01}">
      <dsp:nvSpPr>
        <dsp:cNvPr id="0" name=""/>
        <dsp:cNvSpPr/>
      </dsp:nvSpPr>
      <dsp:spPr>
        <a:xfrm>
          <a:off x="593390" y="1876770"/>
          <a:ext cx="695363" cy="695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41B53-4AB4-D942-A637-4414B4788C90}">
      <dsp:nvSpPr>
        <dsp:cNvPr id="0" name=""/>
        <dsp:cNvSpPr/>
      </dsp:nvSpPr>
      <dsp:spPr>
        <a:xfrm>
          <a:off x="818727" y="2780476"/>
          <a:ext cx="8568805" cy="55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Comunas con alta presencia en trabajo en agricultura familiar y comercio informal.</a:t>
          </a:r>
        </a:p>
      </dsp:txBody>
      <dsp:txXfrm>
        <a:off x="818727" y="2780476"/>
        <a:ext cx="8568805" cy="556290"/>
      </dsp:txXfrm>
    </dsp:sp>
    <dsp:sp modelId="{5AA5C228-8356-7F4D-AFFB-CFA42BC5634D}">
      <dsp:nvSpPr>
        <dsp:cNvPr id="0" name=""/>
        <dsp:cNvSpPr/>
      </dsp:nvSpPr>
      <dsp:spPr>
        <a:xfrm>
          <a:off x="471045" y="2710939"/>
          <a:ext cx="695363" cy="695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D54EC-6D81-5747-979E-10A3423AD128}">
      <dsp:nvSpPr>
        <dsp:cNvPr id="0" name=""/>
        <dsp:cNvSpPr/>
      </dsp:nvSpPr>
      <dsp:spPr>
        <a:xfrm>
          <a:off x="420105" y="3614645"/>
          <a:ext cx="8967427" cy="55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5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presencia de la DT a nivel territorial permite el cumplimiento de la normativa referida a la contratación de adolescentes y el cumplimiento de la normativa laboral.</a:t>
          </a:r>
        </a:p>
      </dsp:txBody>
      <dsp:txXfrm>
        <a:off x="420105" y="3614645"/>
        <a:ext cx="8967427" cy="556290"/>
      </dsp:txXfrm>
    </dsp:sp>
    <dsp:sp modelId="{AF3FDCBC-6AC4-264D-9F3A-EF45855468B3}">
      <dsp:nvSpPr>
        <dsp:cNvPr id="0" name=""/>
        <dsp:cNvSpPr/>
      </dsp:nvSpPr>
      <dsp:spPr>
        <a:xfrm>
          <a:off x="72423" y="3545109"/>
          <a:ext cx="695363" cy="6953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96821-BA6F-4D4E-A616-97727F41625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2709C-9D53-6D41-84A6-C6FCC7670858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CL" sz="1600" kern="1200" dirty="0"/>
            <a:t>El índice de vulnerabilidad varía entre 1 y 51 puntos.</a:t>
          </a:r>
          <a:endParaRPr lang="es-ES" sz="1600" kern="1200" dirty="0"/>
        </a:p>
      </dsp:txBody>
      <dsp:txXfrm>
        <a:off x="509717" y="338558"/>
        <a:ext cx="7541700" cy="677550"/>
      </dsp:txXfrm>
    </dsp:sp>
    <dsp:sp modelId="{A4660F9F-6F32-5445-967E-BF12364386DD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61B86-0E38-E04A-A61C-4BD16BE85DE1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CL" sz="1600" kern="1200" dirty="0"/>
            <a:t>Los límites fronterizos de Chile por el norte , permite un alto flujo migratorio.</a:t>
          </a:r>
          <a:endParaRPr lang="es-ES" sz="1600" kern="1200" dirty="0"/>
        </a:p>
      </dsp:txBody>
      <dsp:txXfrm>
        <a:off x="995230" y="1354558"/>
        <a:ext cx="7056187" cy="677550"/>
      </dsp:txXfrm>
    </dsp:sp>
    <dsp:sp modelId="{9748204D-F917-4841-B1E8-4A54AB88F1B8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BB16D-8BE7-9E49-B751-2B52DFC2E7A7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CL" sz="1600" kern="1200" dirty="0"/>
            <a:t>Existe mayor vulnerabilidad en zonas fronterizas, rurales y lejanas a la capital regional.</a:t>
          </a:r>
          <a:endParaRPr lang="es-ES" sz="1600" kern="1200" dirty="0"/>
        </a:p>
      </dsp:txBody>
      <dsp:txXfrm>
        <a:off x="1144243" y="2370558"/>
        <a:ext cx="6907174" cy="677550"/>
      </dsp:txXfrm>
    </dsp:sp>
    <dsp:sp modelId="{2CB4FD49-18A5-2844-8E3E-DF4D1F229AF9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90713-82DC-E543-BCE3-77249832BABB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Se envidencia un alto porcentaje de NNA que son retirados anticipadamente al del año escolar, coincidiendo con el periodo de cosecha.</a:t>
          </a:r>
        </a:p>
      </dsp:txBody>
      <dsp:txXfrm>
        <a:off x="995230" y="3386558"/>
        <a:ext cx="7056187" cy="677550"/>
      </dsp:txXfrm>
    </dsp:sp>
    <dsp:sp modelId="{DA8A3D1C-D9A7-1749-827E-BE09355B00DF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75A62-420F-DF4C-A836-646C1816397A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Las comunidades índigenas presentan  una cosmovisión distinto del trabajo infantil.</a:t>
          </a:r>
        </a:p>
      </dsp:txBody>
      <dsp:txXfrm>
        <a:off x="509717" y="4402558"/>
        <a:ext cx="7541700" cy="677550"/>
      </dsp:txXfrm>
    </dsp:sp>
    <dsp:sp modelId="{BC417243-144E-9247-8790-139271947810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4DCB-0DEF-3147-8EC0-3C68FB476A52}">
      <dsp:nvSpPr>
        <dsp:cNvPr id="0" name=""/>
        <dsp:cNvSpPr/>
      </dsp:nvSpPr>
      <dsp:spPr>
        <a:xfrm>
          <a:off x="-5877653" y="-899506"/>
          <a:ext cx="6997304" cy="6997304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32175-2267-6D4B-8D26-B16152791FFC}">
      <dsp:nvSpPr>
        <dsp:cNvPr id="0" name=""/>
        <dsp:cNvSpPr/>
      </dsp:nvSpPr>
      <dsp:spPr>
        <a:xfrm>
          <a:off x="489353" y="324789"/>
          <a:ext cx="6787048" cy="64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93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CL" sz="1300" kern="1200" dirty="0"/>
            <a:t>Es la Zona con mayor porcentaje de vulnerablidad,  el Indice de vulnerabilidad varía entre 1 y 63 puntos.</a:t>
          </a:r>
          <a:endParaRPr lang="es-ES" sz="1300" kern="1200" dirty="0"/>
        </a:p>
      </dsp:txBody>
      <dsp:txXfrm>
        <a:off x="489353" y="324789"/>
        <a:ext cx="6787048" cy="649994"/>
      </dsp:txXfrm>
    </dsp:sp>
    <dsp:sp modelId="{D8CE72FD-BBE9-FD44-B940-29C54ACD554E}">
      <dsp:nvSpPr>
        <dsp:cNvPr id="0" name=""/>
        <dsp:cNvSpPr/>
      </dsp:nvSpPr>
      <dsp:spPr>
        <a:xfrm>
          <a:off x="83107" y="243539"/>
          <a:ext cx="812493" cy="81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E97EB-55D6-9449-BB9A-4F16386BAA87}">
      <dsp:nvSpPr>
        <dsp:cNvPr id="0" name=""/>
        <dsp:cNvSpPr/>
      </dsp:nvSpPr>
      <dsp:spPr>
        <a:xfrm>
          <a:off x="955120" y="1299469"/>
          <a:ext cx="6321281" cy="64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93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CL" sz="1300" kern="1200" dirty="0"/>
            <a:t>Existe una heterogeniedad entre las comunas, diferenciandose principalmente por trabajo en sector de pesca, agrícultura y comercio.</a:t>
          </a:r>
          <a:endParaRPr lang="es-ES" sz="1300" kern="1200" dirty="0"/>
        </a:p>
      </dsp:txBody>
      <dsp:txXfrm>
        <a:off x="955120" y="1299469"/>
        <a:ext cx="6321281" cy="649994"/>
      </dsp:txXfrm>
    </dsp:sp>
    <dsp:sp modelId="{8F2F97BC-DA3D-9F4A-B071-95D4068B7370}">
      <dsp:nvSpPr>
        <dsp:cNvPr id="0" name=""/>
        <dsp:cNvSpPr/>
      </dsp:nvSpPr>
      <dsp:spPr>
        <a:xfrm>
          <a:off x="548874" y="1218219"/>
          <a:ext cx="812493" cy="81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1C748-F81D-3344-92E7-0AD8F39DFF60}">
      <dsp:nvSpPr>
        <dsp:cNvPr id="0" name=""/>
        <dsp:cNvSpPr/>
      </dsp:nvSpPr>
      <dsp:spPr>
        <a:xfrm>
          <a:off x="1098073" y="2274148"/>
          <a:ext cx="6178328" cy="64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93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CL" sz="1300" kern="1200" dirty="0"/>
            <a:t>Existente un gran número de comunas en sectores rurales en donde predomina el trabajo en la agricultura familiar y en el sector urbano, el comercio informal.</a:t>
          </a:r>
          <a:endParaRPr lang="es-ES" sz="1300" kern="1200" dirty="0"/>
        </a:p>
      </dsp:txBody>
      <dsp:txXfrm>
        <a:off x="1098073" y="2274148"/>
        <a:ext cx="6178328" cy="649994"/>
      </dsp:txXfrm>
    </dsp:sp>
    <dsp:sp modelId="{203E2866-3C03-684C-A3C1-8F8556294BF4}">
      <dsp:nvSpPr>
        <dsp:cNvPr id="0" name=""/>
        <dsp:cNvSpPr/>
      </dsp:nvSpPr>
      <dsp:spPr>
        <a:xfrm>
          <a:off x="691827" y="2192899"/>
          <a:ext cx="812493" cy="81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08FE4-E9A4-7447-96CB-05F239D4A81B}">
      <dsp:nvSpPr>
        <dsp:cNvPr id="0" name=""/>
        <dsp:cNvSpPr/>
      </dsp:nvSpPr>
      <dsp:spPr>
        <a:xfrm>
          <a:off x="955120" y="3248828"/>
          <a:ext cx="6321281" cy="64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93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Existen comunas que presentan un alto índice en la variable de pobrea.</a:t>
          </a:r>
        </a:p>
      </dsp:txBody>
      <dsp:txXfrm>
        <a:off x="955120" y="3248828"/>
        <a:ext cx="6321281" cy="649994"/>
      </dsp:txXfrm>
    </dsp:sp>
    <dsp:sp modelId="{46F15714-2A25-3449-8D3F-C43ADDCA6B5D}">
      <dsp:nvSpPr>
        <dsp:cNvPr id="0" name=""/>
        <dsp:cNvSpPr/>
      </dsp:nvSpPr>
      <dsp:spPr>
        <a:xfrm>
          <a:off x="548874" y="3167579"/>
          <a:ext cx="812493" cy="81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E54C-3029-3B4C-824E-D2BA728EA531}">
      <dsp:nvSpPr>
        <dsp:cNvPr id="0" name=""/>
        <dsp:cNvSpPr/>
      </dsp:nvSpPr>
      <dsp:spPr>
        <a:xfrm>
          <a:off x="489353" y="4223508"/>
          <a:ext cx="6787048" cy="649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933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Presencia de comunas alejadas a la capital regional y con dificiltad para el acceso de servicios sociales. </a:t>
          </a:r>
          <a:endParaRPr lang="es-CL" sz="1300" kern="1200" dirty="0"/>
        </a:p>
      </dsp:txBody>
      <dsp:txXfrm>
        <a:off x="489353" y="4223508"/>
        <a:ext cx="6787048" cy="649994"/>
      </dsp:txXfrm>
    </dsp:sp>
    <dsp:sp modelId="{15FAA1DF-0CE5-C34D-AF60-FF2D1B1E88DE}">
      <dsp:nvSpPr>
        <dsp:cNvPr id="0" name=""/>
        <dsp:cNvSpPr/>
      </dsp:nvSpPr>
      <dsp:spPr>
        <a:xfrm>
          <a:off x="83107" y="4142258"/>
          <a:ext cx="812493" cy="812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88E67-CFC3-374A-AFE2-24968F7DFD63}">
      <dsp:nvSpPr>
        <dsp:cNvPr id="0" name=""/>
        <dsp:cNvSpPr/>
      </dsp:nvSpPr>
      <dsp:spPr>
        <a:xfrm>
          <a:off x="-5763871" y="-882208"/>
          <a:ext cx="6862139" cy="6862139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C35C3-5020-B24D-BF01-988CFD7D34FA}">
      <dsp:nvSpPr>
        <dsp:cNvPr id="0" name=""/>
        <dsp:cNvSpPr/>
      </dsp:nvSpPr>
      <dsp:spPr>
        <a:xfrm>
          <a:off x="480060" y="318505"/>
          <a:ext cx="6990481" cy="637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El Índice varía entre 1 y 49 puntos</a:t>
          </a:r>
        </a:p>
      </dsp:txBody>
      <dsp:txXfrm>
        <a:off x="480060" y="318505"/>
        <a:ext cx="6990481" cy="637419"/>
      </dsp:txXfrm>
    </dsp:sp>
    <dsp:sp modelId="{1EC143B9-5597-534B-8454-701541DDE42B}">
      <dsp:nvSpPr>
        <dsp:cNvPr id="0" name=""/>
        <dsp:cNvSpPr/>
      </dsp:nvSpPr>
      <dsp:spPr>
        <a:xfrm>
          <a:off x="81673" y="238828"/>
          <a:ext cx="796774" cy="796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92740-D8AE-D348-BE37-B61EA58F0C02}">
      <dsp:nvSpPr>
        <dsp:cNvPr id="0" name=""/>
        <dsp:cNvSpPr/>
      </dsp:nvSpPr>
      <dsp:spPr>
        <a:xfrm>
          <a:off x="936816" y="1274328"/>
          <a:ext cx="6533725" cy="637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Alto índice de vulnerabilidad se relaciona con alto índice de pobreza</a:t>
          </a:r>
        </a:p>
      </dsp:txBody>
      <dsp:txXfrm>
        <a:off x="936816" y="1274328"/>
        <a:ext cx="6533725" cy="637419"/>
      </dsp:txXfrm>
    </dsp:sp>
    <dsp:sp modelId="{4F032F59-B091-0841-A5A1-348F573E9387}">
      <dsp:nvSpPr>
        <dsp:cNvPr id="0" name=""/>
        <dsp:cNvSpPr/>
      </dsp:nvSpPr>
      <dsp:spPr>
        <a:xfrm>
          <a:off x="538429" y="1194651"/>
          <a:ext cx="796774" cy="796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80779-E433-8946-8044-8325FFDC9264}">
      <dsp:nvSpPr>
        <dsp:cNvPr id="0" name=""/>
        <dsp:cNvSpPr/>
      </dsp:nvSpPr>
      <dsp:spPr>
        <a:xfrm>
          <a:off x="1077003" y="2230151"/>
          <a:ext cx="6393538" cy="637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Alta vulnerabilidad en comunas rurales y con difícil acceso.  </a:t>
          </a:r>
        </a:p>
      </dsp:txBody>
      <dsp:txXfrm>
        <a:off x="1077003" y="2230151"/>
        <a:ext cx="6393538" cy="637419"/>
      </dsp:txXfrm>
    </dsp:sp>
    <dsp:sp modelId="{7919BED6-2BD4-6B4B-B1F3-AF3C1260E02D}">
      <dsp:nvSpPr>
        <dsp:cNvPr id="0" name=""/>
        <dsp:cNvSpPr/>
      </dsp:nvSpPr>
      <dsp:spPr>
        <a:xfrm>
          <a:off x="678616" y="2150474"/>
          <a:ext cx="796774" cy="796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C2E8B-8599-724C-BF71-258758B13CA0}">
      <dsp:nvSpPr>
        <dsp:cNvPr id="0" name=""/>
        <dsp:cNvSpPr/>
      </dsp:nvSpPr>
      <dsp:spPr>
        <a:xfrm>
          <a:off x="936816" y="3185974"/>
          <a:ext cx="6533725" cy="637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Aumento de empleo informal en sector comercio en periodo estival.</a:t>
          </a:r>
        </a:p>
      </dsp:txBody>
      <dsp:txXfrm>
        <a:off x="936816" y="3185974"/>
        <a:ext cx="6533725" cy="637419"/>
      </dsp:txXfrm>
    </dsp:sp>
    <dsp:sp modelId="{2A31C3EA-C184-114A-9160-FF02AD17B496}">
      <dsp:nvSpPr>
        <dsp:cNvPr id="0" name=""/>
        <dsp:cNvSpPr/>
      </dsp:nvSpPr>
      <dsp:spPr>
        <a:xfrm>
          <a:off x="538429" y="3106297"/>
          <a:ext cx="796774" cy="796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29995-9F64-8F4D-BD98-5D139B0EFBDC}">
      <dsp:nvSpPr>
        <dsp:cNvPr id="0" name=""/>
        <dsp:cNvSpPr/>
      </dsp:nvSpPr>
      <dsp:spPr>
        <a:xfrm>
          <a:off x="480060" y="4141797"/>
          <a:ext cx="6990481" cy="6374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5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Alto índice de retiro de estudiantes de manera anticipada, en comunas alejadas a la capital regional</a:t>
          </a:r>
        </a:p>
      </dsp:txBody>
      <dsp:txXfrm>
        <a:off x="480060" y="4141797"/>
        <a:ext cx="6990481" cy="637419"/>
      </dsp:txXfrm>
    </dsp:sp>
    <dsp:sp modelId="{EA1299F5-9349-6948-B0E0-247DE941F316}">
      <dsp:nvSpPr>
        <dsp:cNvPr id="0" name=""/>
        <dsp:cNvSpPr/>
      </dsp:nvSpPr>
      <dsp:spPr>
        <a:xfrm>
          <a:off x="81673" y="4062120"/>
          <a:ext cx="796774" cy="796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9F36B-4C69-8240-90DC-70409438359D}">
      <dsp:nvSpPr>
        <dsp:cNvPr id="0" name=""/>
        <dsp:cNvSpPr/>
      </dsp:nvSpPr>
      <dsp:spPr>
        <a:xfrm>
          <a:off x="-5589015" y="-855756"/>
          <a:ext cx="6655443" cy="6655443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50B8B-2714-3A49-B7C8-6634A34DDACA}">
      <dsp:nvSpPr>
        <dsp:cNvPr id="0" name=""/>
        <dsp:cNvSpPr/>
      </dsp:nvSpPr>
      <dsp:spPr>
        <a:xfrm>
          <a:off x="686217" y="494393"/>
          <a:ext cx="6182094" cy="988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8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Cuenta con 54 comunas, el Índice de Vulnerabilidad varía entre 3 a 26 puntos.</a:t>
          </a:r>
        </a:p>
      </dsp:txBody>
      <dsp:txXfrm>
        <a:off x="686217" y="494393"/>
        <a:ext cx="6182094" cy="988786"/>
      </dsp:txXfrm>
    </dsp:sp>
    <dsp:sp modelId="{8ED2D1A2-B7E5-BA44-BCBC-ED2E86536D8C}">
      <dsp:nvSpPr>
        <dsp:cNvPr id="0" name=""/>
        <dsp:cNvSpPr/>
      </dsp:nvSpPr>
      <dsp:spPr>
        <a:xfrm>
          <a:off x="68226" y="370794"/>
          <a:ext cx="1235982" cy="12359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3DD07-D2F9-BB4B-AF6C-2C0DAC69472B}">
      <dsp:nvSpPr>
        <dsp:cNvPr id="0" name=""/>
        <dsp:cNvSpPr/>
      </dsp:nvSpPr>
      <dsp:spPr>
        <a:xfrm>
          <a:off x="1045641" y="1977572"/>
          <a:ext cx="5822670" cy="988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8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Existe una relación respecto a las comunas con alto índice de vulnerabilidad al trabajo infantil y el alto número de personas en empleos informales en el sector agrícola.</a:t>
          </a:r>
        </a:p>
      </dsp:txBody>
      <dsp:txXfrm>
        <a:off x="1045641" y="1977572"/>
        <a:ext cx="5822670" cy="988786"/>
      </dsp:txXfrm>
    </dsp:sp>
    <dsp:sp modelId="{BF1828FF-4D3F-0B4A-80E9-1474D34BCC16}">
      <dsp:nvSpPr>
        <dsp:cNvPr id="0" name=""/>
        <dsp:cNvSpPr/>
      </dsp:nvSpPr>
      <dsp:spPr>
        <a:xfrm>
          <a:off x="427650" y="1853974"/>
          <a:ext cx="1235982" cy="12359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C9505-A28A-FA48-A6B1-E6611FFE5C8A}">
      <dsp:nvSpPr>
        <dsp:cNvPr id="0" name=""/>
        <dsp:cNvSpPr/>
      </dsp:nvSpPr>
      <dsp:spPr>
        <a:xfrm>
          <a:off x="622727" y="3400514"/>
          <a:ext cx="6182094" cy="988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8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las comunas rurales y periurbanas existe un alto índice de NNA que se retiran anticipadamente del año escolar.</a:t>
          </a:r>
        </a:p>
      </dsp:txBody>
      <dsp:txXfrm>
        <a:off x="622727" y="3400514"/>
        <a:ext cx="6182094" cy="988786"/>
      </dsp:txXfrm>
    </dsp:sp>
    <dsp:sp modelId="{73536579-6ACF-1A4B-8C95-71CA83E86EF3}">
      <dsp:nvSpPr>
        <dsp:cNvPr id="0" name=""/>
        <dsp:cNvSpPr/>
      </dsp:nvSpPr>
      <dsp:spPr>
        <a:xfrm>
          <a:off x="68226" y="3337153"/>
          <a:ext cx="1235982" cy="12359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D9B82-34B9-4C4B-883C-064B8B9F6BB4}">
      <dsp:nvSpPr>
        <dsp:cNvPr id="0" name=""/>
        <dsp:cNvSpPr/>
      </dsp:nvSpPr>
      <dsp:spPr>
        <a:xfrm>
          <a:off x="-6621524" y="-1012600"/>
          <a:ext cx="7881019" cy="7881019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7FB38-991E-4D2F-AF78-8FC72A74438E}">
      <dsp:nvSpPr>
        <dsp:cNvPr id="0" name=""/>
        <dsp:cNvSpPr/>
      </dsp:nvSpPr>
      <dsp:spPr>
        <a:xfrm>
          <a:off x="468758" y="308367"/>
          <a:ext cx="11639796" cy="61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3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Considerar</a:t>
          </a:r>
          <a:r>
            <a:rPr lang="es-CL" sz="1800" kern="1200" baseline="0" dirty="0"/>
            <a:t> los resultados del índice de vulnerabilidad para el diseño de intervenciones focalizadas.</a:t>
          </a:r>
          <a:endParaRPr lang="es-CL" sz="1800" kern="1200" dirty="0"/>
        </a:p>
      </dsp:txBody>
      <dsp:txXfrm>
        <a:off x="468758" y="308367"/>
        <a:ext cx="11639796" cy="616500"/>
      </dsp:txXfrm>
    </dsp:sp>
    <dsp:sp modelId="{C3A1FAEB-CD9A-45B4-81F7-DEDAEE944D8C}">
      <dsp:nvSpPr>
        <dsp:cNvPr id="0" name=""/>
        <dsp:cNvSpPr/>
      </dsp:nvSpPr>
      <dsp:spPr>
        <a:xfrm>
          <a:off x="83445" y="231304"/>
          <a:ext cx="770625" cy="770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E6F43-8AA1-994D-A377-B6E6D824E2E2}">
      <dsp:nvSpPr>
        <dsp:cNvPr id="0" name=""/>
        <dsp:cNvSpPr/>
      </dsp:nvSpPr>
      <dsp:spPr>
        <a:xfrm>
          <a:off x="975872" y="1233001"/>
          <a:ext cx="11132682" cy="61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3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Difusión de Crecer Felices, orientaciones para comunidades educativas el fin de sensibilizar e informar sobre la importancia de la erradicación del trabajo infantil en la educación.</a:t>
          </a:r>
          <a:endParaRPr lang="es-ES" sz="1800" kern="1200" dirty="0"/>
        </a:p>
      </dsp:txBody>
      <dsp:txXfrm>
        <a:off x="975872" y="1233001"/>
        <a:ext cx="11132682" cy="616500"/>
      </dsp:txXfrm>
    </dsp:sp>
    <dsp:sp modelId="{71BFAD99-4F3D-7742-9D44-1DA4C68F113D}">
      <dsp:nvSpPr>
        <dsp:cNvPr id="0" name=""/>
        <dsp:cNvSpPr/>
      </dsp:nvSpPr>
      <dsp:spPr>
        <a:xfrm>
          <a:off x="590559" y="1155938"/>
          <a:ext cx="770625" cy="770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AAAA8-5D7C-6E43-B139-040B438F3C32}">
      <dsp:nvSpPr>
        <dsp:cNvPr id="0" name=""/>
        <dsp:cNvSpPr/>
      </dsp:nvSpPr>
      <dsp:spPr>
        <a:xfrm>
          <a:off x="1207762" y="2157634"/>
          <a:ext cx="10900792" cy="61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3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Fortalecer sistema de detección y derivación oportuna en casos de trabajo infantil. </a:t>
          </a:r>
        </a:p>
      </dsp:txBody>
      <dsp:txXfrm>
        <a:off x="1207762" y="2157634"/>
        <a:ext cx="10900792" cy="616500"/>
      </dsp:txXfrm>
    </dsp:sp>
    <dsp:sp modelId="{E19AC1DB-FDED-47AD-B185-98303F82F3A3}">
      <dsp:nvSpPr>
        <dsp:cNvPr id="0" name=""/>
        <dsp:cNvSpPr/>
      </dsp:nvSpPr>
      <dsp:spPr>
        <a:xfrm>
          <a:off x="822449" y="2080572"/>
          <a:ext cx="770625" cy="770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284AD-8A0A-FE44-8EA2-707337870B92}">
      <dsp:nvSpPr>
        <dsp:cNvPr id="0" name=""/>
        <dsp:cNvSpPr/>
      </dsp:nvSpPr>
      <dsp:spPr>
        <a:xfrm>
          <a:off x="1207762" y="3081682"/>
          <a:ext cx="10900792" cy="61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3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Mejorar la oferta programática para término de educación y fortalecimiento de la empleabilidad de adultos responsables con niños, niñas y adolescentes en trabajo infantil.</a:t>
          </a:r>
        </a:p>
      </dsp:txBody>
      <dsp:txXfrm>
        <a:off x="1207762" y="3081682"/>
        <a:ext cx="10900792" cy="616500"/>
      </dsp:txXfrm>
    </dsp:sp>
    <dsp:sp modelId="{14D9760D-5477-4515-9422-93E15FD02D3D}">
      <dsp:nvSpPr>
        <dsp:cNvPr id="0" name=""/>
        <dsp:cNvSpPr/>
      </dsp:nvSpPr>
      <dsp:spPr>
        <a:xfrm>
          <a:off x="822449" y="3004620"/>
          <a:ext cx="770625" cy="770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D094-5F67-244B-A0E6-22256109139B}">
      <dsp:nvSpPr>
        <dsp:cNvPr id="0" name=""/>
        <dsp:cNvSpPr/>
      </dsp:nvSpPr>
      <dsp:spPr>
        <a:xfrm>
          <a:off x="975872" y="4006316"/>
          <a:ext cx="11132682" cy="61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3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Mantener activas instancias como el Comité Nacional y los Comité Regionales para la erradicación del trabajo infantil y protección del adolecente trabajador con en fin de fortalecer canales de coordinación </a:t>
          </a:r>
          <a:r>
            <a:rPr lang="es-CL" sz="1800" kern="1200" dirty="0" err="1"/>
            <a:t>interintitucional</a:t>
          </a:r>
          <a:r>
            <a:rPr lang="es-CL" sz="1800" kern="1200" dirty="0"/>
            <a:t>.</a:t>
          </a:r>
        </a:p>
      </dsp:txBody>
      <dsp:txXfrm>
        <a:off x="975872" y="4006316"/>
        <a:ext cx="11132682" cy="616500"/>
      </dsp:txXfrm>
    </dsp:sp>
    <dsp:sp modelId="{C410C61C-7C0E-41F5-BE9F-F33C29D5EDDF}">
      <dsp:nvSpPr>
        <dsp:cNvPr id="0" name=""/>
        <dsp:cNvSpPr/>
      </dsp:nvSpPr>
      <dsp:spPr>
        <a:xfrm>
          <a:off x="590559" y="3929253"/>
          <a:ext cx="770625" cy="770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449B-8B5A-F64B-BEEC-203C219A3259}">
      <dsp:nvSpPr>
        <dsp:cNvPr id="0" name=""/>
        <dsp:cNvSpPr/>
      </dsp:nvSpPr>
      <dsp:spPr>
        <a:xfrm>
          <a:off x="468758" y="4930950"/>
          <a:ext cx="11639796" cy="61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3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Generar estrategias comunicacionales apuntadas a sensibilizar, capacitar y difundir respecto de las implicancias del trabajo infantil en niños, niñas y adolescentes. Determinando público objetivo y metodología apropiada.</a:t>
          </a:r>
        </a:p>
      </dsp:txBody>
      <dsp:txXfrm>
        <a:off x="468758" y="4930950"/>
        <a:ext cx="11639796" cy="616500"/>
      </dsp:txXfrm>
    </dsp:sp>
    <dsp:sp modelId="{4BAB5ED7-E59C-45A4-A506-93E27BB90779}">
      <dsp:nvSpPr>
        <dsp:cNvPr id="0" name=""/>
        <dsp:cNvSpPr/>
      </dsp:nvSpPr>
      <dsp:spPr>
        <a:xfrm>
          <a:off x="83445" y="4853887"/>
          <a:ext cx="770625" cy="770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29FD-E60F-4BCA-B7E6-CE5DFFC4F622}" type="datetimeFigureOut">
              <a:rPr lang="es-CL" smtClean="0"/>
              <a:t>11-06-20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05AA6-ECD3-4076-92C6-2864B648DE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447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78D7-3BE1-6946-A8D9-866C440378EF}" type="datetimeFigureOut">
              <a:rPr lang="es-CL" smtClean="0"/>
              <a:t>11-06-20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7E1DF-BA6B-AF41-9B83-E569AF8E89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9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EF2D-A937-4BE8-A947-871C2B28B4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3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EF2D-A937-4BE8-A947-871C2B28B4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8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7E1DF-BA6B-AF41-9B83-E569AF8E895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932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/>
              <a:t>Tarapacá, presenta en promedio los puntajes más elevados.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7E1DF-BA6B-AF41-9B83-E569AF8E8953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70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/>
              <a:t>Ñuble, presenta en promedio los puntajes más elevados.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7E1DF-BA6B-AF41-9B83-E569AF8E895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511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/>
              <a:t>La Araucanía presenta en promedio los puntajes más elevados.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7E1DF-BA6B-AF41-9B83-E569AF8E895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69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EF2D-A937-4BE8-A947-871C2B28B4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1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556C-DFE8-4FE1-8AA2-7DC213622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FA7F9-6F2D-45C8-BA99-F8481255D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D11A-7248-49DF-BD53-5895C8CB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FCB16-8860-4253-9692-C646E4ED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D97E-410D-4CC5-ABF3-7FE727B8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EDA1-E111-4729-A129-FD309247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A0F55-7297-4337-A5E3-78AD4FD20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317CE-261A-4958-88B9-EB832E2A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2DBC8-50DD-4F1A-A2E1-23617DD3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F61DA-5828-40DD-8FE5-64ADF659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CD7DA-EC5F-455C-BCAE-B68B6EC1C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6B904-2C4A-47F1-B4AE-393F7A694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6F82-0359-4A0C-8736-36022E1D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FD89-71F9-4921-A950-90E58201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0172-7B92-4FC4-A59B-B7AF4AF6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DB4C-BBE2-4796-AF20-71D8787A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0892-F1CE-42A5-B863-84501F710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752ED-BFE3-4282-99B7-C300831D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4E79-E326-4465-AF46-26E4D0FA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B7C0-5671-4CDA-9F6A-C6B3188A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4DE1-15EC-485F-AFEA-C1D05924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2215C-72BF-4433-85B9-1E5EF94C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DEA88-0A50-48DB-94D0-043AB22B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7F953-31E5-4D44-9C91-B3EE5D43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3A35-E68E-476D-B231-79272430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5B3F-4D61-4118-B9BF-9467DD21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E768-CC1E-41DF-B0B6-57CD8989F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F6A1B-FE67-4F91-8414-47AFF0DC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F7B0F-DCDB-426E-92D0-8BF37500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308A5-E50F-4C5A-9A53-A0DB7F72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9DDBA-3FFB-487A-A48A-8E100AA7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7CA4-90F5-4116-A41C-EE27294C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9E22B-4083-4C99-9373-56D8618D4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A56F2-7019-424B-9F44-E5AA1DDD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69AC6-FBF8-45B4-9D32-F9CECDE53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291F78-F1D5-4EBB-B22E-A2114AF0E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80F93-40C0-428B-A1E7-5CF285F1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2A418-9A9D-4563-8CD5-1511648F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76A1D3-5CAD-4299-AF7B-95D3E7D7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9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2B26-54CF-42EE-9413-0FAE65EF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72B58-98A9-46A5-988D-D7E617F6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B6317-F88D-4B4E-A286-D8FB03BF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78C9C-2A76-4AAD-AB0D-0EE4808E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2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F792F-AB12-4BE4-AA16-A4C202CC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CA82B-1D2D-4EBF-942B-AD60E9BA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EC905-DE77-4BCE-8591-FC0DC0A9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4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25A6-D998-4595-8F1E-950876D4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BB58D-1405-461F-9E4B-48AEF964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84D33-04DD-4941-BDCC-3BA669B4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5CCD6-0E01-4BFC-BD5E-A211220E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1BEAB-5EC4-4C0E-9AAD-B1CB4A7B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70A69-8694-4C04-A0BA-5C21E6EE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35FD-7104-47E0-99E7-9B79AFB8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2AA8C-0855-431E-BB62-3C645461A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4ACD5-51CB-403F-921C-7A7224944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2DE10-97F0-41BC-A018-1FBEB463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87F15-D891-419D-B879-F8652E8B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AC4B0-FA00-417E-9FEC-BE74F950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346F6-5A75-4A3C-BC9A-428D608E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13522-C1C8-4C0A-A8B2-72D01F80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3839A-29FD-43E2-B48C-685B5151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48A9-FEB5-4F79-8378-3D421F2E3974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B6B60-46ED-4100-823F-7EE7AB941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3DF81-0276-41AA-AD80-C8C21DC3C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8A547-E9EA-4724-9491-C2057169A9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tiff"/><Relationship Id="rId7" Type="http://schemas.openxmlformats.org/officeDocument/2006/relationships/diagramColors" Target="../diagrams/colors5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tiff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tif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tiff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937FC5-3944-084F-AE40-578CCE28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6CBB5B-1565-43A1-B54C-61CF981865C8}"/>
              </a:ext>
            </a:extLst>
          </p:cNvPr>
          <p:cNvSpPr/>
          <p:nvPr/>
        </p:nvSpPr>
        <p:spPr>
          <a:xfrm>
            <a:off x="0" y="0"/>
            <a:ext cx="12192000" cy="10307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86A0D865-02D3-4B06-861A-6F3BD5846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2125"/>
            <a:ext cx="3812480" cy="492861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F31B9C21-7CBC-495F-B11A-C79B6E215E82}"/>
              </a:ext>
            </a:extLst>
          </p:cNvPr>
          <p:cNvSpPr/>
          <p:nvPr/>
        </p:nvSpPr>
        <p:spPr>
          <a:xfrm>
            <a:off x="152400" y="3200400"/>
            <a:ext cx="2225040" cy="189280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F31B9C21-7CBC-495F-B11A-C79B6E215E82}"/>
              </a:ext>
            </a:extLst>
          </p:cNvPr>
          <p:cNvSpPr/>
          <p:nvPr/>
        </p:nvSpPr>
        <p:spPr>
          <a:xfrm>
            <a:off x="1264920" y="1527767"/>
            <a:ext cx="1244345" cy="133699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80521" y="1434204"/>
            <a:ext cx="1017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 err="1"/>
              <a:t>Colina</a:t>
            </a:r>
            <a:r>
              <a:rPr lang="en-US" sz="1400" dirty="0"/>
              <a:t>, </a:t>
            </a:r>
            <a:r>
              <a:rPr lang="en-US" sz="1400" dirty="0" err="1"/>
              <a:t>Lampa</a:t>
            </a:r>
            <a:r>
              <a:rPr lang="en-US" sz="1400" dirty="0"/>
              <a:t> y </a:t>
            </a:r>
            <a:r>
              <a:rPr lang="en-US" sz="1400" dirty="0" err="1"/>
              <a:t>Tiltil</a:t>
            </a:r>
            <a:r>
              <a:rPr lang="en-US" sz="14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345" y="5428850"/>
            <a:ext cx="2204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/>
              <a:t>Buin, El Monte, Isla de </a:t>
            </a:r>
            <a:r>
              <a:rPr lang="en-US" sz="1400" dirty="0" err="1"/>
              <a:t>Maipo</a:t>
            </a:r>
            <a:r>
              <a:rPr lang="en-US" sz="1400" dirty="0"/>
              <a:t>, La </a:t>
            </a:r>
            <a:r>
              <a:rPr lang="en-US" sz="1400" dirty="0" err="1"/>
              <a:t>Pintana</a:t>
            </a:r>
            <a:r>
              <a:rPr lang="en-US" sz="1400" dirty="0"/>
              <a:t>, </a:t>
            </a:r>
            <a:r>
              <a:rPr lang="en-US" sz="1400" dirty="0" err="1"/>
              <a:t>Melipilla</a:t>
            </a:r>
            <a:r>
              <a:rPr lang="en-US" sz="1400" dirty="0"/>
              <a:t>, María Pinto, Paine y San Bernardo.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14FE8-B421-484D-8759-5ACE344077B1}"/>
              </a:ext>
            </a:extLst>
          </p:cNvPr>
          <p:cNvSpPr/>
          <p:nvPr/>
        </p:nvSpPr>
        <p:spPr>
          <a:xfrm>
            <a:off x="1794412" y="4988583"/>
            <a:ext cx="1084255" cy="880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BBBEA5-7470-AA46-8B5C-2127D5DD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37" y="5604915"/>
            <a:ext cx="1711954" cy="103075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53036D3-66C0-9140-99E3-9F86ED5CBC1F}"/>
              </a:ext>
            </a:extLst>
          </p:cNvPr>
          <p:cNvSpPr txBox="1"/>
          <p:nvPr/>
        </p:nvSpPr>
        <p:spPr>
          <a:xfrm>
            <a:off x="3947617" y="5942816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(10)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F77C40-2FF4-AB49-A4A2-E9E905FA63BC}"/>
              </a:ext>
            </a:extLst>
          </p:cNvPr>
          <p:cNvSpPr txBox="1"/>
          <p:nvPr/>
        </p:nvSpPr>
        <p:spPr>
          <a:xfrm>
            <a:off x="3999658" y="6128669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(27)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2465CC6-4F78-1446-9AFB-F37B3B0B074F}"/>
              </a:ext>
            </a:extLst>
          </p:cNvPr>
          <p:cNvSpPr txBox="1"/>
          <p:nvPr/>
        </p:nvSpPr>
        <p:spPr>
          <a:xfrm>
            <a:off x="3987107" y="6320787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(15)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88CD5DC-E886-404D-93A6-F6E4BAB9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366"/>
            <a:ext cx="12192000" cy="650876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RESULTADOS REGIONALES - METROPOLITANA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5CDCD9-E7E5-9A4A-BB42-8734C51A78B9}"/>
              </a:ext>
            </a:extLst>
          </p:cNvPr>
          <p:cNvSpPr txBox="1"/>
          <p:nvPr/>
        </p:nvSpPr>
        <p:spPr>
          <a:xfrm>
            <a:off x="5967250" y="1329161"/>
            <a:ext cx="528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Características de la Macrozona Metropolitana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1E86131-4A4C-FD45-B8C2-6679DDCAC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434588"/>
              </p:ext>
            </p:extLst>
          </p:nvPr>
        </p:nvGraphicFramePr>
        <p:xfrm>
          <a:off x="5255462" y="1970118"/>
          <a:ext cx="6936538" cy="494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280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D1B03C5-F37C-6A4F-93D3-0D2569F0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12192000" cy="10307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77FAF-E5D6-4B1B-927B-885715DD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1366"/>
            <a:ext cx="10515600" cy="65087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Recomendaciones a la Política Pública: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1801604"/>
              </p:ext>
            </p:extLst>
          </p:nvPr>
        </p:nvGraphicFramePr>
        <p:xfrm>
          <a:off x="0" y="1002183"/>
          <a:ext cx="12192000" cy="585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44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528146-B19F-4C2A-A458-415757633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10307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77FAF-E5D6-4B1B-927B-885715DD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1366"/>
            <a:ext cx="10515600" cy="650876"/>
          </a:xfrm>
        </p:spPr>
        <p:txBody>
          <a:bodyPr>
            <a:normAutofit/>
          </a:bodyPr>
          <a:lstStyle/>
          <a:p>
            <a:r>
              <a:rPr lang="es-PE" sz="3600" dirty="0">
                <a:solidFill>
                  <a:schemeClr val="bg1"/>
                </a:solidFill>
              </a:rPr>
              <a:t>Siguientes pasos: actuando desde el territorio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6" name="Imagen 24">
            <a:extLst>
              <a:ext uri="{FF2B5EF4-FFF2-40B4-BE49-F238E27FC236}">
                <a16:creationId xmlns:a16="http://schemas.microsoft.com/office/drawing/2014/main" id="{23B30888-40E7-4B93-9EE5-C41A1018C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2041340"/>
            <a:ext cx="11263312" cy="3597648"/>
          </a:xfrm>
          <a:prstGeom prst="rect">
            <a:avLst/>
          </a:prstGeom>
        </p:spPr>
      </p:pic>
      <p:pic>
        <p:nvPicPr>
          <p:cNvPr id="27" name="Imagen 14">
            <a:extLst>
              <a:ext uri="{FF2B5EF4-FFF2-40B4-BE49-F238E27FC236}">
                <a16:creationId xmlns:a16="http://schemas.microsoft.com/office/drawing/2014/main" id="{4DA510AD-A9EF-4192-A703-FEBD42193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63" y="2862417"/>
            <a:ext cx="2165844" cy="2305576"/>
          </a:xfrm>
          <a:prstGeom prst="rect">
            <a:avLst/>
          </a:prstGeom>
        </p:spPr>
      </p:pic>
      <p:pic>
        <p:nvPicPr>
          <p:cNvPr id="32" name="Imagen 16">
            <a:extLst>
              <a:ext uri="{FF2B5EF4-FFF2-40B4-BE49-F238E27FC236}">
                <a16:creationId xmlns:a16="http://schemas.microsoft.com/office/drawing/2014/main" id="{A8805036-27B4-4C7C-81BF-6F69B1439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4" y="2876027"/>
            <a:ext cx="2191249" cy="2292873"/>
          </a:xfrm>
          <a:prstGeom prst="rect">
            <a:avLst/>
          </a:prstGeom>
        </p:spPr>
      </p:pic>
      <p:pic>
        <p:nvPicPr>
          <p:cNvPr id="33" name="Imagen 18">
            <a:extLst>
              <a:ext uri="{FF2B5EF4-FFF2-40B4-BE49-F238E27FC236}">
                <a16:creationId xmlns:a16="http://schemas.microsoft.com/office/drawing/2014/main" id="{D398B051-2B09-4030-AC4E-463E941D0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21" y="2856066"/>
            <a:ext cx="2127735" cy="2318278"/>
          </a:xfrm>
          <a:prstGeom prst="rect">
            <a:avLst/>
          </a:prstGeom>
        </p:spPr>
      </p:pic>
      <p:pic>
        <p:nvPicPr>
          <p:cNvPr id="34" name="Imagen 20">
            <a:extLst>
              <a:ext uri="{FF2B5EF4-FFF2-40B4-BE49-F238E27FC236}">
                <a16:creationId xmlns:a16="http://schemas.microsoft.com/office/drawing/2014/main" id="{64B851D5-3B90-4BC1-824A-E90E572B0A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39" y="2868504"/>
            <a:ext cx="2184898" cy="2324630"/>
          </a:xfrm>
          <a:prstGeom prst="rect">
            <a:avLst/>
          </a:prstGeom>
        </p:spPr>
      </p:pic>
      <p:pic>
        <p:nvPicPr>
          <p:cNvPr id="35" name="Imagen 22">
            <a:extLst>
              <a:ext uri="{FF2B5EF4-FFF2-40B4-BE49-F238E27FC236}">
                <a16:creationId xmlns:a16="http://schemas.microsoft.com/office/drawing/2014/main" id="{86C81469-FE5E-4562-835E-B1AB37D86C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26" y="2833833"/>
            <a:ext cx="2172195" cy="2369090"/>
          </a:xfrm>
          <a:prstGeom prst="rect">
            <a:avLst/>
          </a:prstGeom>
        </p:spPr>
      </p:pic>
      <p:sp>
        <p:nvSpPr>
          <p:cNvPr id="36" name="CuadroTexto 25">
            <a:extLst>
              <a:ext uri="{FF2B5EF4-FFF2-40B4-BE49-F238E27FC236}">
                <a16:creationId xmlns:a16="http://schemas.microsoft.com/office/drawing/2014/main" id="{806DD745-4422-43C5-9C48-21F9AFD8F071}"/>
              </a:ext>
            </a:extLst>
          </p:cNvPr>
          <p:cNvSpPr txBox="1"/>
          <p:nvPr/>
        </p:nvSpPr>
        <p:spPr>
          <a:xfrm>
            <a:off x="3908743" y="1588858"/>
            <a:ext cx="41989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b="1" dirty="0">
                <a:solidFill>
                  <a:schemeClr val="accent2">
                    <a:lumMod val="75000"/>
                  </a:schemeClr>
                </a:solidFill>
              </a:rPr>
              <a:t>FASE 2: Estrategia de intervención local  </a:t>
            </a:r>
            <a:endParaRPr lang="es-PE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CuadroTexto 26">
            <a:extLst>
              <a:ext uri="{FF2B5EF4-FFF2-40B4-BE49-F238E27FC236}">
                <a16:creationId xmlns:a16="http://schemas.microsoft.com/office/drawing/2014/main" id="{E7A58756-D583-40BE-8145-65286B8BEE60}"/>
              </a:ext>
            </a:extLst>
          </p:cNvPr>
          <p:cNvSpPr txBox="1"/>
          <p:nvPr/>
        </p:nvSpPr>
        <p:spPr>
          <a:xfrm>
            <a:off x="1031875" y="2397847"/>
            <a:ext cx="11906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accent2">
                    <a:lumMod val="75000"/>
                  </a:schemeClr>
                </a:solidFill>
              </a:rPr>
              <a:t>Paso 1</a:t>
            </a:r>
            <a:endParaRPr lang="es-PE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CuadroTexto 27">
            <a:extLst>
              <a:ext uri="{FF2B5EF4-FFF2-40B4-BE49-F238E27FC236}">
                <a16:creationId xmlns:a16="http://schemas.microsoft.com/office/drawing/2014/main" id="{355FE5A2-C726-4C6E-B68B-5F7543F75FC1}"/>
              </a:ext>
            </a:extLst>
          </p:cNvPr>
          <p:cNvSpPr txBox="1"/>
          <p:nvPr/>
        </p:nvSpPr>
        <p:spPr>
          <a:xfrm>
            <a:off x="3292475" y="2397847"/>
            <a:ext cx="11906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accent2">
                    <a:lumMod val="75000"/>
                  </a:schemeClr>
                </a:solidFill>
              </a:rPr>
              <a:t>Paso 2</a:t>
            </a:r>
            <a:endParaRPr lang="es-PE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CuadroTexto 28">
            <a:extLst>
              <a:ext uri="{FF2B5EF4-FFF2-40B4-BE49-F238E27FC236}">
                <a16:creationId xmlns:a16="http://schemas.microsoft.com/office/drawing/2014/main" id="{05156F70-2F62-47A7-A529-9A626AB4EDFE}"/>
              </a:ext>
            </a:extLst>
          </p:cNvPr>
          <p:cNvSpPr txBox="1"/>
          <p:nvPr/>
        </p:nvSpPr>
        <p:spPr>
          <a:xfrm>
            <a:off x="5553075" y="2397847"/>
            <a:ext cx="11906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accent2">
                    <a:lumMod val="75000"/>
                  </a:schemeClr>
                </a:solidFill>
              </a:rPr>
              <a:t>Paso 3</a:t>
            </a:r>
            <a:endParaRPr lang="es-PE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CuadroTexto 33">
            <a:extLst>
              <a:ext uri="{FF2B5EF4-FFF2-40B4-BE49-F238E27FC236}">
                <a16:creationId xmlns:a16="http://schemas.microsoft.com/office/drawing/2014/main" id="{9AEED064-0740-4653-B7AA-4B87E9978BCC}"/>
              </a:ext>
            </a:extLst>
          </p:cNvPr>
          <p:cNvSpPr txBox="1"/>
          <p:nvPr/>
        </p:nvSpPr>
        <p:spPr>
          <a:xfrm>
            <a:off x="5263268" y="3859214"/>
            <a:ext cx="1661439" cy="60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Validación y adopción de respuesta local</a:t>
            </a:r>
          </a:p>
        </p:txBody>
      </p:sp>
      <p:sp>
        <p:nvSpPr>
          <p:cNvPr id="41" name="CuadroTexto 34">
            <a:extLst>
              <a:ext uri="{FF2B5EF4-FFF2-40B4-BE49-F238E27FC236}">
                <a16:creationId xmlns:a16="http://schemas.microsoft.com/office/drawing/2014/main" id="{8B39827D-8C96-4F54-A957-CD918878527A}"/>
              </a:ext>
            </a:extLst>
          </p:cNvPr>
          <p:cNvSpPr txBox="1"/>
          <p:nvPr/>
        </p:nvSpPr>
        <p:spPr>
          <a:xfrm>
            <a:off x="7532699" y="3867450"/>
            <a:ext cx="1661439" cy="77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Implementación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y seguimiento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de respuesta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local</a:t>
            </a:r>
          </a:p>
        </p:txBody>
      </p:sp>
      <p:sp>
        <p:nvSpPr>
          <p:cNvPr id="42" name="CuadroTexto 35">
            <a:extLst>
              <a:ext uri="{FF2B5EF4-FFF2-40B4-BE49-F238E27FC236}">
                <a16:creationId xmlns:a16="http://schemas.microsoft.com/office/drawing/2014/main" id="{E51BAA7B-1460-4655-A2D5-565B627D7249}"/>
              </a:ext>
            </a:extLst>
          </p:cNvPr>
          <p:cNvSpPr txBox="1"/>
          <p:nvPr/>
        </p:nvSpPr>
        <p:spPr>
          <a:xfrm>
            <a:off x="9926349" y="3813893"/>
            <a:ext cx="1373090" cy="77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Reporte  de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resultados y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propuestas de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mejora</a:t>
            </a:r>
          </a:p>
        </p:txBody>
      </p:sp>
      <p:sp>
        <p:nvSpPr>
          <p:cNvPr id="43" name="CuadroTexto 31">
            <a:extLst>
              <a:ext uri="{FF2B5EF4-FFF2-40B4-BE49-F238E27FC236}">
                <a16:creationId xmlns:a16="http://schemas.microsoft.com/office/drawing/2014/main" id="{DE183029-C404-49B0-B726-F4F9E739903A}"/>
              </a:ext>
            </a:extLst>
          </p:cNvPr>
          <p:cNvSpPr txBox="1"/>
          <p:nvPr/>
        </p:nvSpPr>
        <p:spPr>
          <a:xfrm>
            <a:off x="767892" y="3935414"/>
            <a:ext cx="1661439" cy="43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Caracterización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territorial</a:t>
            </a:r>
          </a:p>
        </p:txBody>
      </p:sp>
      <p:sp>
        <p:nvSpPr>
          <p:cNvPr id="44" name="CuadroTexto 32">
            <a:extLst>
              <a:ext uri="{FF2B5EF4-FFF2-40B4-BE49-F238E27FC236}">
                <a16:creationId xmlns:a16="http://schemas.microsoft.com/office/drawing/2014/main" id="{768969A1-41D2-40A5-A90B-B0D6E9665AC3}"/>
              </a:ext>
            </a:extLst>
          </p:cNvPr>
          <p:cNvSpPr txBox="1"/>
          <p:nvPr/>
        </p:nvSpPr>
        <p:spPr>
          <a:xfrm>
            <a:off x="3010267" y="3935414"/>
            <a:ext cx="1661439" cy="43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Diseño de</a:t>
            </a:r>
          </a:p>
          <a:p>
            <a:pPr algn="ctr">
              <a:lnSpc>
                <a:spcPts val="1300"/>
              </a:lnSpc>
            </a:pPr>
            <a:r>
              <a:rPr lang="es-MX" sz="1550" spc="-10" dirty="0">
                <a:solidFill>
                  <a:schemeClr val="bg1"/>
                </a:solidFill>
                <a:latin typeface="+mj-lt"/>
              </a:rPr>
              <a:t>Respuesta local</a:t>
            </a:r>
          </a:p>
        </p:txBody>
      </p:sp>
      <p:sp>
        <p:nvSpPr>
          <p:cNvPr id="45" name="CuadroTexto 29">
            <a:extLst>
              <a:ext uri="{FF2B5EF4-FFF2-40B4-BE49-F238E27FC236}">
                <a16:creationId xmlns:a16="http://schemas.microsoft.com/office/drawing/2014/main" id="{4DDDCBA0-39EE-4040-903A-FBF0BB1D5A6E}"/>
              </a:ext>
            </a:extLst>
          </p:cNvPr>
          <p:cNvSpPr txBox="1"/>
          <p:nvPr/>
        </p:nvSpPr>
        <p:spPr>
          <a:xfrm>
            <a:off x="7800975" y="2397847"/>
            <a:ext cx="11906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accent2">
                    <a:lumMod val="75000"/>
                  </a:schemeClr>
                </a:solidFill>
              </a:rPr>
              <a:t>Paso 4</a:t>
            </a:r>
            <a:endParaRPr lang="es-PE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CuadroTexto 30">
            <a:extLst>
              <a:ext uri="{FF2B5EF4-FFF2-40B4-BE49-F238E27FC236}">
                <a16:creationId xmlns:a16="http://schemas.microsoft.com/office/drawing/2014/main" id="{F4610160-DD11-477F-838F-9E370250BA5E}"/>
              </a:ext>
            </a:extLst>
          </p:cNvPr>
          <p:cNvSpPr txBox="1"/>
          <p:nvPr/>
        </p:nvSpPr>
        <p:spPr>
          <a:xfrm>
            <a:off x="10048097" y="2397847"/>
            <a:ext cx="11906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>
                <a:solidFill>
                  <a:schemeClr val="accent2">
                    <a:lumMod val="75000"/>
                  </a:schemeClr>
                </a:solidFill>
              </a:rPr>
              <a:t>Paso 5</a:t>
            </a:r>
            <a:endParaRPr lang="es-PE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EBA7A-FB8A-4222-B0AB-439F800D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9262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BA8F15F-7CAD-B141-BF3F-A493ACE12D2F}"/>
              </a:ext>
            </a:extLst>
          </p:cNvPr>
          <p:cNvSpPr txBox="1"/>
          <p:nvPr/>
        </p:nvSpPr>
        <p:spPr>
          <a:xfrm>
            <a:off x="1903229" y="3429000"/>
            <a:ext cx="8591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ÍNDICE DE VULNERABILIDAD AL TRABAJO INFANTIL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Presentación de resultados de Chile</a:t>
            </a:r>
            <a:endParaRPr lang="en-US" sz="2800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E49DFF1-6FAD-7A4F-B85F-2502D8B8F2C9}"/>
              </a:ext>
            </a:extLst>
          </p:cNvPr>
          <p:cNvSpPr txBox="1"/>
          <p:nvPr/>
        </p:nvSpPr>
        <p:spPr>
          <a:xfrm>
            <a:off x="3902150" y="5954232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Viernes 12 de Junio, 2020</a:t>
            </a:r>
          </a:p>
        </p:txBody>
      </p:sp>
    </p:spTree>
    <p:extLst>
      <p:ext uri="{BB962C8B-B14F-4D97-AF65-F5344CB8AC3E}">
        <p14:creationId xmlns:p14="http://schemas.microsoft.com/office/powerpoint/2010/main" val="6152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58245-7268-3848-9002-FD98CA1B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74B24A-B946-484B-B55C-97B2234BB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42" y="1825625"/>
            <a:ext cx="6307715" cy="4351338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D5185581-5E0A-2447-B823-4D3C2BEA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EBA7A-FB8A-4222-B0AB-439F800D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155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AE72B-867B-4BEC-939C-CFF3D33D1746}"/>
              </a:ext>
            </a:extLst>
          </p:cNvPr>
          <p:cNvSpPr txBox="1"/>
          <p:nvPr/>
        </p:nvSpPr>
        <p:spPr>
          <a:xfrm>
            <a:off x="1903229" y="3429000"/>
            <a:ext cx="8591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ÍNDICE DE VULNERABILIDAD AL TRABAJO INFANTIL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Presentación de resultados de Chile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BE3EF-7EE7-4B4B-A7AE-592C0846A954}"/>
              </a:ext>
            </a:extLst>
          </p:cNvPr>
          <p:cNvSpPr txBox="1"/>
          <p:nvPr/>
        </p:nvSpPr>
        <p:spPr>
          <a:xfrm>
            <a:off x="3902150" y="5954232"/>
            <a:ext cx="459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Viernes 12 de Junio, 2020</a:t>
            </a:r>
          </a:p>
        </p:txBody>
      </p:sp>
    </p:spTree>
    <p:extLst>
      <p:ext uri="{BB962C8B-B14F-4D97-AF65-F5344CB8AC3E}">
        <p14:creationId xmlns:p14="http://schemas.microsoft.com/office/powerpoint/2010/main" val="106923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88A269-B6FB-4B02-9A8C-C92F296DD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10307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A7E708-9EA7-4AFC-8D53-A4C417D7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3" y="-230962"/>
            <a:ext cx="11833654" cy="983337"/>
          </a:xfrm>
        </p:spPr>
        <p:txBody>
          <a:bodyPr>
            <a:noAutofit/>
          </a:bodyPr>
          <a:lstStyle/>
          <a:p>
            <a:br>
              <a:rPr lang="es-ES" sz="3200" dirty="0">
                <a:solidFill>
                  <a:schemeClr val="bg1"/>
                </a:solidFill>
                <a:latin typeface="+mn-lt"/>
              </a:rPr>
            </a:br>
            <a:r>
              <a:rPr lang="es-ES" sz="3500" dirty="0">
                <a:solidFill>
                  <a:schemeClr val="bg1"/>
                </a:solidFill>
                <a:latin typeface="+mn-lt"/>
              </a:rPr>
              <a:t>Contexto: Una acción regional para lograr la meta 8.7 de los ODS</a:t>
            </a: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D8AD39F4-1D0C-4F4E-BC7C-C5539F8C3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4" t="25314" r="31836" b="24445"/>
          <a:stretch/>
        </p:blipFill>
        <p:spPr>
          <a:xfrm rot="21174169">
            <a:off x="11354797" y="5766368"/>
            <a:ext cx="907576" cy="11739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728047"/>
            <a:ext cx="12192000" cy="4958503"/>
            <a:chOff x="538077" y="1560663"/>
            <a:chExt cx="10990179" cy="5313411"/>
          </a:xfrm>
        </p:grpSpPr>
        <p:sp>
          <p:nvSpPr>
            <p:cNvPr id="39" name="CuadroTexto 12"/>
            <p:cNvSpPr txBox="1"/>
            <p:nvPr/>
          </p:nvSpPr>
          <p:spPr>
            <a:xfrm>
              <a:off x="556807" y="1560663"/>
              <a:ext cx="20641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6000" b="1" dirty="0">
                  <a:solidFill>
                    <a:srgbClr val="8FCB19"/>
                  </a:solidFill>
                </a:rPr>
                <a:t>30 </a:t>
              </a:r>
              <a:r>
                <a:rPr lang="es-PE" sz="2800" b="1" dirty="0">
                  <a:solidFill>
                    <a:srgbClr val="8FCB19"/>
                  </a:solidFill>
                </a:rPr>
                <a:t>países</a:t>
              </a:r>
              <a:endParaRPr lang="es-PE" sz="700" b="1" dirty="0">
                <a:solidFill>
                  <a:srgbClr val="8FCB19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82411" y="2637115"/>
              <a:ext cx="21145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Costa Rica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Cuba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Ecuador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El Salvador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Granada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Guatemala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Guyana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Haití</a:t>
              </a:r>
              <a:endParaRPr lang="en-GB" sz="14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58275" y="2637115"/>
              <a:ext cx="1800225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Honduras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Jamaica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México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Nicaragua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Panamá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Paraguay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b="1" dirty="0" err="1">
                  <a:solidFill>
                    <a:schemeClr val="accent6"/>
                  </a:solidFill>
                  <a:latin typeface="+mj-lt"/>
                </a:rPr>
                <a:t>Perú</a:t>
              </a:r>
              <a:r>
                <a:rPr lang="en-GB" b="1" dirty="0">
                  <a:solidFill>
                    <a:schemeClr val="accent6"/>
                  </a:solidFill>
                  <a:latin typeface="+mj-lt"/>
                </a:rPr>
                <a:t>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República</a:t>
              </a: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</a:p>
            <a:p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    </a:t>
              </a:r>
              <a:r>
                <a:rPr lang="en-GB" sz="1400" dirty="0" err="1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Dominicana</a:t>
              </a: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74891" y="2637115"/>
              <a:ext cx="138112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Saint Kitts y Nevis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Santa </a:t>
              </a:r>
              <a:r>
                <a:rPr lang="en-GB" sz="1400" dirty="0" err="1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Lucía</a:t>
              </a: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Surinam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Trinidad y Tobago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Uruguay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Venezuela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29459" y="1777779"/>
              <a:ext cx="7293823" cy="70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s-PE" sz="6000" b="1" dirty="0">
                  <a:solidFill>
                    <a:srgbClr val="8FCB19"/>
                  </a:solidFill>
                </a:rPr>
                <a:t>1</a:t>
              </a:r>
              <a:r>
                <a:rPr lang="es-PE" sz="2000" b="1" dirty="0">
                  <a:solidFill>
                    <a:srgbClr val="8FCB19"/>
                  </a:solidFill>
                </a:rPr>
                <a:t>  </a:t>
              </a: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Autoridad Regional de alto nivel </a:t>
              </a:r>
            </a:p>
            <a:p>
              <a:pPr marL="444500" algn="just">
                <a:lnSpc>
                  <a:spcPts val="1500"/>
                </a:lnSpc>
              </a:pPr>
              <a:r>
                <a:rPr lang="es-PE" sz="16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Conformada por Ministros y Ministras de Trabajo de los países miembros que sesionan sobre la IR en las reuniones regionales </a:t>
              </a:r>
            </a:p>
          </p:txBody>
        </p:sp>
        <p:sp>
          <p:nvSpPr>
            <p:cNvPr id="55" name="CuadroTexto 10"/>
            <p:cNvSpPr txBox="1"/>
            <p:nvPr/>
          </p:nvSpPr>
          <p:spPr>
            <a:xfrm>
              <a:off x="1526630" y="4929641"/>
              <a:ext cx="3167814" cy="70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Representantes regionales</a:t>
              </a:r>
            </a:p>
            <a:p>
              <a:pPr>
                <a:lnSpc>
                  <a:spcPts val="1500"/>
                </a:lnSpc>
              </a:pP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de organizaciones</a:t>
              </a:r>
            </a:p>
            <a:p>
              <a:pPr>
                <a:lnSpc>
                  <a:spcPts val="1500"/>
                </a:lnSpc>
              </a:pP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de empleadores</a:t>
              </a:r>
            </a:p>
          </p:txBody>
        </p:sp>
        <p:sp>
          <p:nvSpPr>
            <p:cNvPr id="56" name="CuadroTexto 11"/>
            <p:cNvSpPr txBox="1"/>
            <p:nvPr/>
          </p:nvSpPr>
          <p:spPr>
            <a:xfrm>
              <a:off x="5719485" y="4929642"/>
              <a:ext cx="4291936" cy="708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Representantes regionales</a:t>
              </a:r>
            </a:p>
            <a:p>
              <a:pPr>
                <a:lnSpc>
                  <a:spcPts val="1500"/>
                </a:lnSpc>
              </a:pP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de organizaciones</a:t>
              </a:r>
            </a:p>
            <a:p>
              <a:pPr>
                <a:lnSpc>
                  <a:spcPts val="1500"/>
                </a:lnSpc>
              </a:pP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de trabajadores</a:t>
              </a:r>
            </a:p>
          </p:txBody>
        </p:sp>
        <p:sp>
          <p:nvSpPr>
            <p:cNvPr id="58" name="CuadroTexto 15"/>
            <p:cNvSpPr txBox="1"/>
            <p:nvPr/>
          </p:nvSpPr>
          <p:spPr>
            <a:xfrm>
              <a:off x="946702" y="4713063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6000" b="1" dirty="0">
                  <a:solidFill>
                    <a:srgbClr val="8FCB19"/>
                  </a:solidFill>
                </a:rPr>
                <a:t>7</a:t>
              </a:r>
              <a:endParaRPr lang="es-PE" sz="1400" b="1" dirty="0">
                <a:solidFill>
                  <a:srgbClr val="8FCB19"/>
                </a:solidFill>
              </a:endParaRPr>
            </a:p>
          </p:txBody>
        </p:sp>
        <p:sp>
          <p:nvSpPr>
            <p:cNvPr id="59" name="CuadroTexto 16"/>
            <p:cNvSpPr txBox="1"/>
            <p:nvPr/>
          </p:nvSpPr>
          <p:spPr>
            <a:xfrm>
              <a:off x="5186390" y="4699018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6000" b="1" dirty="0">
                  <a:solidFill>
                    <a:srgbClr val="8FCB19"/>
                  </a:solidFill>
                </a:rPr>
                <a:t>7</a:t>
              </a:r>
              <a:endParaRPr lang="es-PE" sz="1400" b="1" dirty="0">
                <a:solidFill>
                  <a:srgbClr val="8FCB19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186169" y="5179715"/>
              <a:ext cx="2342087" cy="169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sz="6000" b="1" dirty="0">
                  <a:solidFill>
                    <a:srgbClr val="8FCB19"/>
                  </a:solidFill>
                </a:rPr>
                <a:t>1</a:t>
              </a:r>
              <a:r>
                <a:rPr lang="es-PE" sz="2000" b="1" dirty="0">
                  <a:solidFill>
                    <a:srgbClr val="8FCB19"/>
                  </a:solidFill>
                </a:rPr>
                <a:t> </a:t>
              </a:r>
              <a:r>
                <a:rPr lang="es-PE" b="1" dirty="0">
                  <a:solidFill>
                    <a:schemeClr val="bg2">
                      <a:lumMod val="25000"/>
                    </a:schemeClr>
                  </a:solidFill>
                </a:rPr>
                <a:t>Red Técnica de Puntos Focales</a:t>
              </a:r>
            </a:p>
            <a:p>
              <a:pPr>
                <a:lnSpc>
                  <a:spcPts val="1500"/>
                </a:lnSpc>
              </a:pPr>
              <a:endParaRPr lang="es-PE" sz="20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es-PE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Conformada por representantes de gobierno y de las organizaciones de empleadores y de trabajadores</a:t>
              </a:r>
            </a:p>
          </p:txBody>
        </p:sp>
        <p:sp>
          <p:nvSpPr>
            <p:cNvPr id="61" name="CuadroTexto 10"/>
            <p:cNvSpPr txBox="1"/>
            <p:nvPr/>
          </p:nvSpPr>
          <p:spPr>
            <a:xfrm>
              <a:off x="1543255" y="5976469"/>
              <a:ext cx="13722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sz="2000" b="1" dirty="0">
                  <a:solidFill>
                    <a:schemeClr val="bg2">
                      <a:lumMod val="25000"/>
                    </a:schemeClr>
                  </a:solidFill>
                </a:rPr>
                <a:t>Secretaría Técnica</a:t>
              </a:r>
            </a:p>
          </p:txBody>
        </p:sp>
        <p:sp>
          <p:nvSpPr>
            <p:cNvPr id="62" name="CuadroTexto 15"/>
            <p:cNvSpPr txBox="1"/>
            <p:nvPr/>
          </p:nvSpPr>
          <p:spPr>
            <a:xfrm>
              <a:off x="913451" y="568619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6000" b="1" dirty="0">
                  <a:solidFill>
                    <a:srgbClr val="8FCB19"/>
                  </a:solidFill>
                </a:rPr>
                <a:t>1</a:t>
              </a:r>
              <a:endParaRPr lang="es-PE" sz="1400" b="1" dirty="0">
                <a:solidFill>
                  <a:srgbClr val="8FCB19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27929" y="6001254"/>
              <a:ext cx="3845154" cy="508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Encargada a la Oficina Regional de la OIT para América Latina y el Caribe</a:t>
              </a:r>
            </a:p>
          </p:txBody>
        </p:sp>
        <p:sp>
          <p:nvSpPr>
            <p:cNvPr id="64" name="Cerrar corchete 17"/>
            <p:cNvSpPr/>
            <p:nvPr/>
          </p:nvSpPr>
          <p:spPr>
            <a:xfrm rot="10800000" flipV="1">
              <a:off x="538077" y="1663501"/>
              <a:ext cx="349134" cy="4051842"/>
            </a:xfrm>
            <a:prstGeom prst="rightBracket">
              <a:avLst>
                <a:gd name="adj" fmla="val 95833"/>
              </a:avLst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sz="135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518991" y="1576782"/>
              <a:ext cx="7908994" cy="3174264"/>
              <a:chOff x="2370928" y="1597267"/>
              <a:chExt cx="10545310" cy="3943090"/>
            </a:xfrm>
          </p:grpSpPr>
          <p:sp>
            <p:nvSpPr>
              <p:cNvPr id="78" name="Cerrar corchete 17"/>
              <p:cNvSpPr/>
              <p:nvPr/>
            </p:nvSpPr>
            <p:spPr>
              <a:xfrm rot="5400000" flipV="1">
                <a:off x="7416408" y="40528"/>
                <a:ext cx="454349" cy="10545310"/>
              </a:xfrm>
              <a:prstGeom prst="rightBracket">
                <a:avLst>
                  <a:gd name="adj" fmla="val 95833"/>
                </a:avLst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E" sz="1350" dirty="0"/>
              </a:p>
            </p:txBody>
          </p:sp>
          <p:cxnSp>
            <p:nvCxnSpPr>
              <p:cNvPr id="79" name="Straight Connector 78"/>
              <p:cNvCxnSpPr>
                <a:stCxn id="78" idx="1"/>
                <a:endCxn id="80" idx="0"/>
              </p:cNvCxnSpPr>
              <p:nvPr/>
            </p:nvCxnSpPr>
            <p:spPr>
              <a:xfrm flipH="1" flipV="1">
                <a:off x="12916230" y="3144717"/>
                <a:ext cx="8" cy="1941292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Cerrar corchete 17"/>
              <p:cNvSpPr/>
              <p:nvPr/>
            </p:nvSpPr>
            <p:spPr>
              <a:xfrm rot="16200000" flipV="1">
                <a:off x="8098659" y="-1672854"/>
                <a:ext cx="392295" cy="9242847"/>
              </a:xfrm>
              <a:prstGeom prst="rightBracket">
                <a:avLst>
                  <a:gd name="adj" fmla="val 95833"/>
                </a:avLst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E" sz="135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576065" y="2764325"/>
                <a:ext cx="520701" cy="517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83" name="Left Bracket 82"/>
              <p:cNvSpPr/>
              <p:nvPr/>
            </p:nvSpPr>
            <p:spPr>
              <a:xfrm>
                <a:off x="3993823" y="1684293"/>
                <a:ext cx="63318" cy="1068133"/>
              </a:xfrm>
              <a:prstGeom prst="leftBracke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096766" y="1597267"/>
                <a:ext cx="215900" cy="21544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cxnSp>
          <p:nvCxnSpPr>
            <p:cNvPr id="68" name="Straight Connector 67"/>
            <p:cNvCxnSpPr>
              <a:endCxn id="76" idx="2"/>
            </p:cNvCxnSpPr>
            <p:nvPr/>
          </p:nvCxnSpPr>
          <p:spPr>
            <a:xfrm flipV="1">
              <a:off x="888422" y="5715343"/>
              <a:ext cx="8124169" cy="701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errar corchete 17"/>
            <p:cNvSpPr/>
            <p:nvPr/>
          </p:nvSpPr>
          <p:spPr>
            <a:xfrm rot="5400000" flipV="1">
              <a:off x="1547686" y="5209334"/>
              <a:ext cx="360328" cy="2342086"/>
            </a:xfrm>
            <a:prstGeom prst="rightBracket">
              <a:avLst>
                <a:gd name="adj" fmla="val 95833"/>
              </a:avLst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sz="135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821372" y="6066773"/>
              <a:ext cx="161925" cy="1455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9012591" y="5634551"/>
              <a:ext cx="161925" cy="161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50335" y="2637115"/>
              <a:ext cx="169545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Antigua y Barbuda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Argentina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Bahamas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Barbados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Bolivia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Brasil</a:t>
              </a: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chemeClr val="accent6"/>
                  </a:solidFill>
                  <a:latin typeface="+mj-lt"/>
                </a:rPr>
                <a:t>Chile</a:t>
              </a: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Colombia 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5CA7E708-9EA7-4AFC-8D53-A4C417D7C646}"/>
              </a:ext>
            </a:extLst>
          </p:cNvPr>
          <p:cNvSpPr txBox="1">
            <a:spLocks/>
          </p:cNvSpPr>
          <p:nvPr/>
        </p:nvSpPr>
        <p:spPr>
          <a:xfrm>
            <a:off x="1043324" y="1015494"/>
            <a:ext cx="7347618" cy="540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Iniciativa Regional América Latina y el Caribe Libre de Trabajo Infantil</a:t>
            </a:r>
          </a:p>
        </p:txBody>
      </p:sp>
    </p:spTree>
    <p:extLst>
      <p:ext uri="{BB962C8B-B14F-4D97-AF65-F5344CB8AC3E}">
        <p14:creationId xmlns:p14="http://schemas.microsoft.com/office/powerpoint/2010/main" val="5603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528146-B19F-4C2A-A458-415757633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1030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77FAF-E5D6-4B1B-927B-885715DD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" y="161366"/>
            <a:ext cx="10445931" cy="650876"/>
          </a:xfrm>
        </p:spPr>
        <p:txBody>
          <a:bodyPr>
            <a:normAutofit/>
          </a:bodyPr>
          <a:lstStyle/>
          <a:p>
            <a:r>
              <a:rPr lang="es-PE" sz="4000" dirty="0">
                <a:solidFill>
                  <a:schemeClr val="bg1"/>
                </a:solidFill>
                <a:latin typeface="+mn-lt"/>
              </a:rPr>
              <a:t>Desafío: Acelerar la reducción del trabajo infantil 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6AD2430B-E247-4827-B30D-BBD7C8E1A765}"/>
              </a:ext>
            </a:extLst>
          </p:cNvPr>
          <p:cNvSpPr/>
          <p:nvPr/>
        </p:nvSpPr>
        <p:spPr>
          <a:xfrm rot="16200000" flipH="1">
            <a:off x="1830437" y="2036520"/>
            <a:ext cx="2233306" cy="3101547"/>
          </a:xfrm>
          <a:custGeom>
            <a:avLst/>
            <a:gdLst>
              <a:gd name="connsiteX0" fmla="*/ 0 w 3125854"/>
              <a:gd name="connsiteY0" fmla="*/ 0 h 2749554"/>
              <a:gd name="connsiteX1" fmla="*/ 1751077 w 3125854"/>
              <a:gd name="connsiteY1" fmla="*/ 0 h 2749554"/>
              <a:gd name="connsiteX2" fmla="*/ 3125854 w 3125854"/>
              <a:gd name="connsiteY2" fmla="*/ 1374777 h 2749554"/>
              <a:gd name="connsiteX3" fmla="*/ 1751077 w 3125854"/>
              <a:gd name="connsiteY3" fmla="*/ 2749554 h 2749554"/>
              <a:gd name="connsiteX4" fmla="*/ 0 w 3125854"/>
              <a:gd name="connsiteY4" fmla="*/ 2749554 h 2749554"/>
              <a:gd name="connsiteX5" fmla="*/ 0 w 3125854"/>
              <a:gd name="connsiteY5" fmla="*/ 0 h 2749554"/>
              <a:gd name="connsiteX0" fmla="*/ 0 w 3125854"/>
              <a:gd name="connsiteY0" fmla="*/ 0 h 2749554"/>
              <a:gd name="connsiteX1" fmla="*/ 1751077 w 3125854"/>
              <a:gd name="connsiteY1" fmla="*/ 0 h 2749554"/>
              <a:gd name="connsiteX2" fmla="*/ 3125854 w 3125854"/>
              <a:gd name="connsiteY2" fmla="*/ 1374777 h 2749554"/>
              <a:gd name="connsiteX3" fmla="*/ 2309877 w 3125854"/>
              <a:gd name="connsiteY3" fmla="*/ 2715687 h 2749554"/>
              <a:gd name="connsiteX4" fmla="*/ 0 w 3125854"/>
              <a:gd name="connsiteY4" fmla="*/ 2749554 h 2749554"/>
              <a:gd name="connsiteX5" fmla="*/ 0 w 3125854"/>
              <a:gd name="connsiteY5" fmla="*/ 0 h 2749554"/>
              <a:gd name="connsiteX0" fmla="*/ 0 w 3125854"/>
              <a:gd name="connsiteY0" fmla="*/ 0 h 2749554"/>
              <a:gd name="connsiteX1" fmla="*/ 2276011 w 3125854"/>
              <a:gd name="connsiteY1" fmla="*/ 16933 h 2749554"/>
              <a:gd name="connsiteX2" fmla="*/ 3125854 w 3125854"/>
              <a:gd name="connsiteY2" fmla="*/ 1374777 h 2749554"/>
              <a:gd name="connsiteX3" fmla="*/ 2309877 w 3125854"/>
              <a:gd name="connsiteY3" fmla="*/ 2715687 h 2749554"/>
              <a:gd name="connsiteX4" fmla="*/ 0 w 3125854"/>
              <a:gd name="connsiteY4" fmla="*/ 2749554 h 2749554"/>
              <a:gd name="connsiteX5" fmla="*/ 0 w 3125854"/>
              <a:gd name="connsiteY5" fmla="*/ 0 h 27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5854" h="2749554">
                <a:moveTo>
                  <a:pt x="0" y="0"/>
                </a:moveTo>
                <a:lnTo>
                  <a:pt x="2276011" y="16933"/>
                </a:lnTo>
                <a:lnTo>
                  <a:pt x="3125854" y="1374777"/>
                </a:lnTo>
                <a:lnTo>
                  <a:pt x="2309877" y="2715687"/>
                </a:lnTo>
                <a:lnTo>
                  <a:pt x="0" y="2749554"/>
                </a:lnTo>
                <a:lnTo>
                  <a:pt x="0" y="0"/>
                </a:lnTo>
                <a:close/>
              </a:path>
            </a:pathLst>
          </a:custGeom>
          <a:noFill/>
          <a:ln w="38100" cap="rnd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vert="vert" rtlCol="0" anchor="t" anchorCtr="1"/>
          <a:lstStyle/>
          <a:p>
            <a:pPr marL="266700" indent="-15121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PE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Abordaje ciclo de vida </a:t>
            </a:r>
          </a:p>
          <a:p>
            <a:pPr marL="266700" indent="-15121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PE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Intervención articulada</a:t>
            </a:r>
          </a:p>
          <a:p>
            <a:pPr marL="266700" indent="-15121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PE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Atención de niños/as, familias y comunidades</a:t>
            </a:r>
          </a:p>
          <a:p>
            <a:pPr marL="266700" indent="-15121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PE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Articular servicios públicos existentes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7272AF02-B5A9-4E25-B0EF-ED4FC920C4D9}"/>
              </a:ext>
            </a:extLst>
          </p:cNvPr>
          <p:cNvSpPr txBox="1"/>
          <p:nvPr/>
        </p:nvSpPr>
        <p:spPr>
          <a:xfrm>
            <a:off x="990096" y="4728844"/>
            <a:ext cx="3966573" cy="76944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>
                <a:solidFill>
                  <a:schemeClr val="accent2"/>
                </a:solidFill>
                <a:cs typeface="Century Gothic"/>
              </a:rPr>
              <a:t>INTERRUMPIR LA TRAYECTORIA </a:t>
            </a:r>
          </a:p>
          <a:p>
            <a:pPr algn="ctr"/>
            <a:r>
              <a:rPr lang="es-PE" sz="2200" b="1" dirty="0">
                <a:solidFill>
                  <a:schemeClr val="accent2"/>
                </a:solidFill>
                <a:cs typeface="Century Gothic"/>
              </a:rPr>
              <a:t>DE TRABAJO INFANTIL </a:t>
            </a:r>
          </a:p>
        </p:txBody>
      </p:sp>
      <p:sp>
        <p:nvSpPr>
          <p:cNvPr id="14" name="Flowchart: Terminator 10">
            <a:extLst>
              <a:ext uri="{FF2B5EF4-FFF2-40B4-BE49-F238E27FC236}">
                <a16:creationId xmlns:a16="http://schemas.microsoft.com/office/drawing/2014/main" id="{CBE9A535-53CD-4F9D-A6B5-3D4007CA122B}"/>
              </a:ext>
            </a:extLst>
          </p:cNvPr>
          <p:cNvSpPr/>
          <p:nvPr/>
        </p:nvSpPr>
        <p:spPr>
          <a:xfrm rot="16200000" flipH="1">
            <a:off x="7970297" y="2030341"/>
            <a:ext cx="2100274" cy="3113906"/>
          </a:xfrm>
          <a:custGeom>
            <a:avLst/>
            <a:gdLst>
              <a:gd name="connsiteX0" fmla="*/ 0 w 3125854"/>
              <a:gd name="connsiteY0" fmla="*/ 0 h 2749554"/>
              <a:gd name="connsiteX1" fmla="*/ 1751077 w 3125854"/>
              <a:gd name="connsiteY1" fmla="*/ 0 h 2749554"/>
              <a:gd name="connsiteX2" fmla="*/ 3125854 w 3125854"/>
              <a:gd name="connsiteY2" fmla="*/ 1374777 h 2749554"/>
              <a:gd name="connsiteX3" fmla="*/ 1751077 w 3125854"/>
              <a:gd name="connsiteY3" fmla="*/ 2749554 h 2749554"/>
              <a:gd name="connsiteX4" fmla="*/ 0 w 3125854"/>
              <a:gd name="connsiteY4" fmla="*/ 2749554 h 2749554"/>
              <a:gd name="connsiteX5" fmla="*/ 0 w 3125854"/>
              <a:gd name="connsiteY5" fmla="*/ 0 h 2749554"/>
              <a:gd name="connsiteX0" fmla="*/ 0 w 3125854"/>
              <a:gd name="connsiteY0" fmla="*/ 0 h 2749554"/>
              <a:gd name="connsiteX1" fmla="*/ 1751077 w 3125854"/>
              <a:gd name="connsiteY1" fmla="*/ 0 h 2749554"/>
              <a:gd name="connsiteX2" fmla="*/ 3125854 w 3125854"/>
              <a:gd name="connsiteY2" fmla="*/ 1374777 h 2749554"/>
              <a:gd name="connsiteX3" fmla="*/ 2309877 w 3125854"/>
              <a:gd name="connsiteY3" fmla="*/ 2715687 h 2749554"/>
              <a:gd name="connsiteX4" fmla="*/ 0 w 3125854"/>
              <a:gd name="connsiteY4" fmla="*/ 2749554 h 2749554"/>
              <a:gd name="connsiteX5" fmla="*/ 0 w 3125854"/>
              <a:gd name="connsiteY5" fmla="*/ 0 h 2749554"/>
              <a:gd name="connsiteX0" fmla="*/ 0 w 3125854"/>
              <a:gd name="connsiteY0" fmla="*/ 0 h 2749554"/>
              <a:gd name="connsiteX1" fmla="*/ 2276011 w 3125854"/>
              <a:gd name="connsiteY1" fmla="*/ 16933 h 2749554"/>
              <a:gd name="connsiteX2" fmla="*/ 3125854 w 3125854"/>
              <a:gd name="connsiteY2" fmla="*/ 1374777 h 2749554"/>
              <a:gd name="connsiteX3" fmla="*/ 2309877 w 3125854"/>
              <a:gd name="connsiteY3" fmla="*/ 2715687 h 2749554"/>
              <a:gd name="connsiteX4" fmla="*/ 0 w 3125854"/>
              <a:gd name="connsiteY4" fmla="*/ 2749554 h 2749554"/>
              <a:gd name="connsiteX5" fmla="*/ 0 w 3125854"/>
              <a:gd name="connsiteY5" fmla="*/ 0 h 27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5854" h="2749554">
                <a:moveTo>
                  <a:pt x="0" y="0"/>
                </a:moveTo>
                <a:lnTo>
                  <a:pt x="2276011" y="16933"/>
                </a:lnTo>
                <a:lnTo>
                  <a:pt x="3125854" y="1374777"/>
                </a:lnTo>
                <a:lnTo>
                  <a:pt x="2309877" y="2715687"/>
                </a:lnTo>
                <a:lnTo>
                  <a:pt x="0" y="27495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 cap="rnd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vert="vert" rtlCol="0" anchor="t" anchorCtr="1"/>
          <a:lstStyle/>
          <a:p>
            <a:pPr marL="271463" indent="-142875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PE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Retirar del trabajo infantil y del trabajo infantil peligroso</a:t>
            </a:r>
          </a:p>
          <a:p>
            <a:pPr marL="271463" indent="-142875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PE" kern="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Rescatar, recuperar, sancionar peores formas (delitos)</a:t>
            </a:r>
          </a:p>
        </p:txBody>
      </p:sp>
      <p:sp>
        <p:nvSpPr>
          <p:cNvPr id="15" name="Left Bracket 20">
            <a:extLst>
              <a:ext uri="{FF2B5EF4-FFF2-40B4-BE49-F238E27FC236}">
                <a16:creationId xmlns:a16="http://schemas.microsoft.com/office/drawing/2014/main" id="{891AAF13-E5D1-4203-BEB9-A8F4E0D74068}"/>
              </a:ext>
            </a:extLst>
          </p:cNvPr>
          <p:cNvSpPr/>
          <p:nvPr/>
        </p:nvSpPr>
        <p:spPr>
          <a:xfrm>
            <a:off x="4938311" y="1932488"/>
            <a:ext cx="413997" cy="2535162"/>
          </a:xfrm>
          <a:prstGeom prst="leftBracket">
            <a:avLst>
              <a:gd name="adj" fmla="val 93637"/>
            </a:avLst>
          </a:prstGeom>
          <a:noFill/>
          <a:ln w="127000" cap="rnd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PE" sz="1350" kern="0">
              <a:solidFill>
                <a:srgbClr val="EE7B08"/>
              </a:solidFill>
              <a:latin typeface="Century Gothic"/>
            </a:endParaRPr>
          </a:p>
        </p:txBody>
      </p:sp>
      <p:sp>
        <p:nvSpPr>
          <p:cNvPr id="16" name="Left Bracket 21">
            <a:extLst>
              <a:ext uri="{FF2B5EF4-FFF2-40B4-BE49-F238E27FC236}">
                <a16:creationId xmlns:a16="http://schemas.microsoft.com/office/drawing/2014/main" id="{E1F4D0C0-0A5A-40FD-B715-102B8D7F094B}"/>
              </a:ext>
            </a:extLst>
          </p:cNvPr>
          <p:cNvSpPr/>
          <p:nvPr/>
        </p:nvSpPr>
        <p:spPr>
          <a:xfrm flipH="1">
            <a:off x="6708967" y="1932488"/>
            <a:ext cx="413997" cy="2535162"/>
          </a:xfrm>
          <a:prstGeom prst="leftBracket">
            <a:avLst>
              <a:gd name="adj" fmla="val 93637"/>
            </a:avLst>
          </a:prstGeom>
          <a:noFill/>
          <a:ln w="127000" cap="rnd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PE" sz="1350" kern="0">
              <a:solidFill>
                <a:srgbClr val="EE7B08"/>
              </a:solidFill>
              <a:latin typeface="Century Gothic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296465A-A342-4251-ADD9-557C0D673F95}"/>
              </a:ext>
            </a:extLst>
          </p:cNvPr>
          <p:cNvSpPr txBox="1"/>
          <p:nvPr/>
        </p:nvSpPr>
        <p:spPr>
          <a:xfrm>
            <a:off x="7590777" y="4780983"/>
            <a:ext cx="3054910" cy="76944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es-PE" sz="2200" dirty="0">
                <a:solidFill>
                  <a:schemeClr val="bg1">
                    <a:lumMod val="65000"/>
                  </a:schemeClr>
                </a:solidFill>
                <a:cs typeface="Century Gothic"/>
              </a:rPr>
              <a:t>RETIRAR DEL TRABAJO INFANTIL  </a:t>
            </a:r>
          </a:p>
        </p:txBody>
      </p:sp>
      <p:sp>
        <p:nvSpPr>
          <p:cNvPr id="18" name="Flecha izquierda y derecha 18">
            <a:extLst>
              <a:ext uri="{FF2B5EF4-FFF2-40B4-BE49-F238E27FC236}">
                <a16:creationId xmlns:a16="http://schemas.microsoft.com/office/drawing/2014/main" id="{06054499-B32E-43BA-AA14-05ADBE3E600E}"/>
              </a:ext>
            </a:extLst>
          </p:cNvPr>
          <p:cNvSpPr/>
          <p:nvPr/>
        </p:nvSpPr>
        <p:spPr>
          <a:xfrm>
            <a:off x="5007693" y="5047356"/>
            <a:ext cx="2259738" cy="503068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srgbClr val="EE7B08"/>
              </a:solidFill>
              <a:latin typeface="Century Gothic"/>
            </a:endParaRPr>
          </a:p>
        </p:txBody>
      </p:sp>
      <p:sp>
        <p:nvSpPr>
          <p:cNvPr id="19" name="Rectángulo redondeado 23">
            <a:extLst>
              <a:ext uri="{FF2B5EF4-FFF2-40B4-BE49-F238E27FC236}">
                <a16:creationId xmlns:a16="http://schemas.microsoft.com/office/drawing/2014/main" id="{95E2C370-2CA4-4F84-B3A8-8BFC4A47B727}"/>
              </a:ext>
            </a:extLst>
          </p:cNvPr>
          <p:cNvSpPr/>
          <p:nvPr/>
        </p:nvSpPr>
        <p:spPr>
          <a:xfrm>
            <a:off x="1199726" y="1714519"/>
            <a:ext cx="3494728" cy="7410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rnd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  <a:cs typeface="Century Gothic"/>
              </a:rPr>
              <a:t>Prevención y garantía </a:t>
            </a:r>
          </a:p>
          <a:p>
            <a:pPr algn="ctr"/>
            <a:r>
              <a:rPr lang="es-PE" sz="2000" b="1" dirty="0">
                <a:solidFill>
                  <a:schemeClr val="bg1"/>
                </a:solidFill>
                <a:cs typeface="Century Gothic"/>
              </a:rPr>
              <a:t>de derechos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0" name="Rectángulo redondeado 23">
            <a:extLst>
              <a:ext uri="{FF2B5EF4-FFF2-40B4-BE49-F238E27FC236}">
                <a16:creationId xmlns:a16="http://schemas.microsoft.com/office/drawing/2014/main" id="{EE76CF1C-3E3E-46E0-BE8B-A3E364F7439F}"/>
              </a:ext>
            </a:extLst>
          </p:cNvPr>
          <p:cNvSpPr/>
          <p:nvPr/>
        </p:nvSpPr>
        <p:spPr>
          <a:xfrm>
            <a:off x="7297496" y="1796147"/>
            <a:ext cx="3445876" cy="7410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rnd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  <a:cs typeface="Century Gothic"/>
              </a:rPr>
              <a:t>Protección y restablecimiento de derechos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75BE394-4563-4718-BB0D-B0E7FF0898D4}"/>
              </a:ext>
            </a:extLst>
          </p:cNvPr>
          <p:cNvSpPr/>
          <p:nvPr/>
        </p:nvSpPr>
        <p:spPr>
          <a:xfrm>
            <a:off x="4106623" y="1037442"/>
            <a:ext cx="3767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2">
                    <a:lumMod val="25000"/>
                  </a:schemeClr>
                </a:solidFill>
                <a:cs typeface="Century Gothic"/>
              </a:rPr>
              <a:t>Combinando dos estrategias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2167" y="5868921"/>
            <a:ext cx="4382428" cy="67710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Identificando y midiendo la </a:t>
            </a:r>
            <a:r>
              <a:rPr lang="es-PE" sz="2000" b="1" dirty="0">
                <a:solidFill>
                  <a:schemeClr val="accent6"/>
                </a:solidFill>
                <a:latin typeface="+mj-lt"/>
              </a:rPr>
              <a:t>VULNERABILIDAD de TRABAJO INFANTIL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773252" y="5490494"/>
            <a:ext cx="400259" cy="32823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32" y="2165940"/>
            <a:ext cx="1863146" cy="190432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267431" y="5853935"/>
            <a:ext cx="3929396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Servicios de </a:t>
            </a:r>
            <a:r>
              <a:rPr lang="es-PE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atención socioeconómica </a:t>
            </a:r>
            <a:r>
              <a:rPr lang="es-P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y medidas de </a:t>
            </a:r>
            <a:r>
              <a:rPr lang="es-PE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fiscalización y control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8931515" y="5478777"/>
            <a:ext cx="400259" cy="32823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6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528146-B19F-4C2A-A458-415757633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12192000" cy="1030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77FAF-E5D6-4B1B-927B-885715DD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1366"/>
            <a:ext cx="10515600" cy="65087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Elaboración del Índice de Vulnerabilidad en Chile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6D32-D2D7-4895-A836-A09C924A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260474"/>
            <a:ext cx="11493500" cy="650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El índice, elaborado por OIT y CEPAL, es una herramienta estadística compuesta por doce variables, obtenidas de registros administrativos, agrupadas en cinco dimensiones. 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D1E81-9F38-4975-9A7A-1B15A927100B}"/>
              </a:ext>
            </a:extLst>
          </p:cNvPr>
          <p:cNvSpPr/>
          <p:nvPr/>
        </p:nvSpPr>
        <p:spPr>
          <a:xfrm>
            <a:off x="0" y="6581001"/>
            <a:ext cx="11842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Nota: La selección de variables de protección y riesgo al trabajo infantil fue realizada en base a la revisión de la literatura, disponibilidad de la información comunal y criterios estadísticos.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8A2B1-F261-4C84-B127-27009492B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3" y="5033833"/>
            <a:ext cx="10904294" cy="1547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7920BF-6C79-478C-99B8-9E3299BA5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65" y="1895740"/>
            <a:ext cx="9229569" cy="2305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BFB1BC-9F33-40F7-8CBE-B059A54AA477}"/>
              </a:ext>
            </a:extLst>
          </p:cNvPr>
          <p:cNvSpPr/>
          <p:nvPr/>
        </p:nvSpPr>
        <p:spPr>
          <a:xfrm>
            <a:off x="349250" y="4466867"/>
            <a:ext cx="1034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dirty="0"/>
              <a:t>A partir de estas dimensiones se definen tres niveles de </a:t>
            </a:r>
            <a:r>
              <a:rPr lang="es-CL" dirty="0"/>
              <a:t>vulnerabilidad, tanto a nivel nacional como regional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4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528146-B19F-4C2A-A458-415757633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1030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77FAF-E5D6-4B1B-927B-885715DD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1366"/>
            <a:ext cx="11863388" cy="65087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Resultado Nacional (I): Nivel de Vulnerabilidad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118D77-7D59-6144-B3EF-E1957013C41F}"/>
              </a:ext>
            </a:extLst>
          </p:cNvPr>
          <p:cNvSpPr txBox="1"/>
          <p:nvPr/>
        </p:nvSpPr>
        <p:spPr>
          <a:xfrm>
            <a:off x="3975760" y="1372007"/>
            <a:ext cx="1959769" cy="643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345 </a:t>
            </a:r>
          </a:p>
          <a:p>
            <a:pPr algn="ctr"/>
            <a:r>
              <a:rPr lang="es-CL" dirty="0"/>
              <a:t>Comunas en Chile</a:t>
            </a:r>
          </a:p>
        </p:txBody>
      </p:sp>
      <p:pic>
        <p:nvPicPr>
          <p:cNvPr id="16" name="Picture 2" descr="Grupos_Nacional_final_EQ_Green.jpg">
            <a:extLst>
              <a:ext uri="{FF2B5EF4-FFF2-40B4-BE49-F238E27FC236}">
                <a16:creationId xmlns:a16="http://schemas.microsoft.com/office/drawing/2014/main" id="{AAAB981B-299D-6D4D-B4F5-99B04ABA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182"/>
            <a:ext cx="3743325" cy="58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0B0A0F-0B07-9544-8940-0EAF830CE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041" y="1241604"/>
            <a:ext cx="951572" cy="948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9FDEC73-C9FE-F544-913C-617684D8B523}"/>
              </a:ext>
            </a:extLst>
          </p:cNvPr>
          <p:cNvSpPr/>
          <p:nvPr/>
        </p:nvSpPr>
        <p:spPr>
          <a:xfrm>
            <a:off x="1928813" y="4182979"/>
            <a:ext cx="1814512" cy="141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A451C-9575-B449-B00C-3A12C5410835}"/>
              </a:ext>
            </a:extLst>
          </p:cNvPr>
          <p:cNvSpPr txBox="1"/>
          <p:nvPr/>
        </p:nvSpPr>
        <p:spPr>
          <a:xfrm>
            <a:off x="6932605" y="1211057"/>
            <a:ext cx="22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201 comunas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1BBABEC-14AB-EE4B-A12B-2415B8066707}"/>
              </a:ext>
            </a:extLst>
          </p:cNvPr>
          <p:cNvSpPr txBox="1"/>
          <p:nvPr/>
        </p:nvSpPr>
        <p:spPr>
          <a:xfrm>
            <a:off x="6921426" y="1526387"/>
            <a:ext cx="22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63 comunas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84B6D6-0959-204C-8C96-7A0EA7F984D7}"/>
              </a:ext>
            </a:extLst>
          </p:cNvPr>
          <p:cNvSpPr txBox="1"/>
          <p:nvPr/>
        </p:nvSpPr>
        <p:spPr>
          <a:xfrm>
            <a:off x="6943784" y="1793229"/>
            <a:ext cx="22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81 comunas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BF3D76B3-C355-D64C-B308-90022DCBE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948120"/>
              </p:ext>
            </p:extLst>
          </p:nvPr>
        </p:nvGraphicFramePr>
        <p:xfrm>
          <a:off x="2743200" y="2409096"/>
          <a:ext cx="9448799" cy="444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2220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9E96529-C296-4B49-934F-98DC2724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18" y="1159318"/>
            <a:ext cx="3699934" cy="54093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87471-5951-4CC3-8BE0-95283E808104}"/>
              </a:ext>
            </a:extLst>
          </p:cNvPr>
          <p:cNvSpPr/>
          <p:nvPr/>
        </p:nvSpPr>
        <p:spPr>
          <a:xfrm>
            <a:off x="0" y="-34203"/>
            <a:ext cx="12192000" cy="10307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B9A740-F4FE-40C4-BEB7-EF92E79EB911}"/>
              </a:ext>
            </a:extLst>
          </p:cNvPr>
          <p:cNvSpPr/>
          <p:nvPr/>
        </p:nvSpPr>
        <p:spPr>
          <a:xfrm>
            <a:off x="1582795" y="1356484"/>
            <a:ext cx="948901" cy="852727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1B9C21-7CBC-495F-B11A-C79B6E215E82}"/>
              </a:ext>
            </a:extLst>
          </p:cNvPr>
          <p:cNvSpPr/>
          <p:nvPr/>
        </p:nvSpPr>
        <p:spPr>
          <a:xfrm>
            <a:off x="1359268" y="4352492"/>
            <a:ext cx="948901" cy="1015663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52400" y="1352767"/>
            <a:ext cx="1053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/>
              <a:t>Putre</a:t>
            </a:r>
            <a:r>
              <a:rPr lang="es-CL" sz="1200" dirty="0"/>
              <a:t> Camarones Huara</a:t>
            </a:r>
          </a:p>
          <a:p>
            <a:r>
              <a:rPr lang="es-CL" sz="1200" dirty="0" err="1"/>
              <a:t>Camiña</a:t>
            </a:r>
            <a:endParaRPr lang="es-CL" sz="1200" dirty="0"/>
          </a:p>
          <a:p>
            <a:r>
              <a:rPr lang="es-CL" sz="1200" dirty="0" err="1"/>
              <a:t>Colchane</a:t>
            </a:r>
            <a:endParaRPr lang="es-CL" sz="1200" dirty="0"/>
          </a:p>
        </p:txBody>
      </p:sp>
      <p:sp>
        <p:nvSpPr>
          <p:cNvPr id="10" name="Cerrar llave 9"/>
          <p:cNvSpPr/>
          <p:nvPr/>
        </p:nvSpPr>
        <p:spPr>
          <a:xfrm>
            <a:off x="1054443" y="1507524"/>
            <a:ext cx="387179" cy="6260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100115" y="4297794"/>
            <a:ext cx="948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Alto del Carmen, Tierra Amarilla y la Higuera</a:t>
            </a:r>
          </a:p>
        </p:txBody>
      </p:sp>
      <p:sp>
        <p:nvSpPr>
          <p:cNvPr id="20" name="Cerrar llave 19"/>
          <p:cNvSpPr/>
          <p:nvPr/>
        </p:nvSpPr>
        <p:spPr>
          <a:xfrm>
            <a:off x="889116" y="4547286"/>
            <a:ext cx="387179" cy="6260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484ECE-6266-5248-A7A4-0D0A8256A920}"/>
              </a:ext>
            </a:extLst>
          </p:cNvPr>
          <p:cNvSpPr txBox="1"/>
          <p:nvPr/>
        </p:nvSpPr>
        <p:spPr>
          <a:xfrm>
            <a:off x="3124657" y="5455136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(12)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F24FCC3-0529-6F4F-B2DE-EE1491610FE5}"/>
              </a:ext>
            </a:extLst>
          </p:cNvPr>
          <p:cNvSpPr txBox="1"/>
          <p:nvPr/>
        </p:nvSpPr>
        <p:spPr>
          <a:xfrm>
            <a:off x="3176698" y="5640989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(21)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875A5D-E832-4C4B-B3FE-479256F339DF}"/>
              </a:ext>
            </a:extLst>
          </p:cNvPr>
          <p:cNvSpPr txBox="1"/>
          <p:nvPr/>
        </p:nvSpPr>
        <p:spPr>
          <a:xfrm>
            <a:off x="3164147" y="5833107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(11)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7CB219-2DA1-8645-98F7-E3114980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366"/>
            <a:ext cx="12192000" cy="650876"/>
          </a:xfrm>
        </p:spPr>
        <p:txBody>
          <a:bodyPr>
            <a:normAutofit fontScale="90000"/>
          </a:bodyPr>
          <a:lstStyle/>
          <a:p>
            <a:pPr lvl="0" algn="ctr"/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chemeClr val="bg1"/>
                </a:solidFill>
              </a:rPr>
              <a:t>RESULTADOS REGIONALES - MACROZONA NORTE</a:t>
            </a: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2200" b="1" dirty="0">
                <a:solidFill>
                  <a:schemeClr val="bg1"/>
                </a:solidFill>
              </a:rPr>
              <a:t>Arica y Parinacota, Tarapacá, Antofagasta, Atacama y </a:t>
            </a:r>
            <a:br>
              <a:rPr lang="es-ES" sz="2200" b="1" dirty="0">
                <a:solidFill>
                  <a:schemeClr val="bg1"/>
                </a:solidFill>
              </a:rPr>
            </a:br>
            <a:r>
              <a:rPr lang="es-ES" sz="2200" b="1" dirty="0">
                <a:solidFill>
                  <a:schemeClr val="bg1"/>
                </a:solidFill>
              </a:rPr>
              <a:t>Coquimbo.</a:t>
            </a:r>
            <a:br>
              <a:rPr lang="es-ES" sz="22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965E39-81F7-6340-BD86-352295B46857}"/>
              </a:ext>
            </a:extLst>
          </p:cNvPr>
          <p:cNvSpPr txBox="1"/>
          <p:nvPr/>
        </p:nvSpPr>
        <p:spPr>
          <a:xfrm>
            <a:off x="5724363" y="1352767"/>
            <a:ext cx="528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Características de la Macrozona Norte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AF181-EC24-E04B-AB03-D00F992B3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12805"/>
              </p:ext>
            </p:extLst>
          </p:nvPr>
        </p:nvGraphicFramePr>
        <p:xfrm>
          <a:off x="4064000" y="15884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71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6CBB5B-1565-43A1-B54C-61CF981865C8}"/>
              </a:ext>
            </a:extLst>
          </p:cNvPr>
          <p:cNvSpPr/>
          <p:nvPr/>
        </p:nvSpPr>
        <p:spPr>
          <a:xfrm>
            <a:off x="0" y="0"/>
            <a:ext cx="12192000" cy="10307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3C279-01E1-486E-BB51-86BC41342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8" y="1117612"/>
            <a:ext cx="4739900" cy="56440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CA651D6-F4D6-400D-88D4-AA24DDC18FC6}"/>
              </a:ext>
            </a:extLst>
          </p:cNvPr>
          <p:cNvSpPr/>
          <p:nvPr/>
        </p:nvSpPr>
        <p:spPr>
          <a:xfrm>
            <a:off x="1805291" y="1117612"/>
            <a:ext cx="1372335" cy="1754677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7F35DA-5609-4FAA-A118-B3ACB403F509}"/>
              </a:ext>
            </a:extLst>
          </p:cNvPr>
          <p:cNvSpPr/>
          <p:nvPr/>
        </p:nvSpPr>
        <p:spPr>
          <a:xfrm>
            <a:off x="2159620" y="3334766"/>
            <a:ext cx="934737" cy="72420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6725B0-FE59-4F03-A1D2-1389883C4350}"/>
              </a:ext>
            </a:extLst>
          </p:cNvPr>
          <p:cNvSpPr/>
          <p:nvPr/>
        </p:nvSpPr>
        <p:spPr>
          <a:xfrm>
            <a:off x="298943" y="5565700"/>
            <a:ext cx="1026596" cy="93600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47D770-BDF8-44F7-A82E-F4E9A2497D52}"/>
              </a:ext>
            </a:extLst>
          </p:cNvPr>
          <p:cNvSpPr/>
          <p:nvPr/>
        </p:nvSpPr>
        <p:spPr>
          <a:xfrm>
            <a:off x="1894727" y="3965544"/>
            <a:ext cx="1044108" cy="808021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B83BF-E4FC-4094-A908-E02D466E407C}"/>
              </a:ext>
            </a:extLst>
          </p:cNvPr>
          <p:cNvSpPr/>
          <p:nvPr/>
        </p:nvSpPr>
        <p:spPr>
          <a:xfrm>
            <a:off x="1283280" y="3351831"/>
            <a:ext cx="817605" cy="708943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212328" y="1359668"/>
            <a:ext cx="1814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 err="1"/>
              <a:t>Llaillay</a:t>
            </a:r>
            <a:r>
              <a:rPr lang="en-US" sz="1200" dirty="0"/>
              <a:t>, </a:t>
            </a:r>
            <a:r>
              <a:rPr lang="en-US" sz="1200" dirty="0" err="1"/>
              <a:t>Catemu</a:t>
            </a:r>
            <a:r>
              <a:rPr lang="en-US" sz="1200" dirty="0"/>
              <a:t>, </a:t>
            </a:r>
            <a:r>
              <a:rPr lang="en-US" sz="1200" dirty="0" err="1"/>
              <a:t>Rinconada</a:t>
            </a:r>
            <a:r>
              <a:rPr lang="en-US" sz="1200" dirty="0"/>
              <a:t>, </a:t>
            </a:r>
            <a:r>
              <a:rPr lang="en-US" sz="1200" dirty="0" err="1"/>
              <a:t>Quisco</a:t>
            </a:r>
            <a:r>
              <a:rPr lang="en-US" sz="1200" dirty="0"/>
              <a:t>, Cartagena,  El </a:t>
            </a:r>
            <a:r>
              <a:rPr lang="en-US" sz="1200" dirty="0" err="1"/>
              <a:t>Tabo</a:t>
            </a:r>
            <a:r>
              <a:rPr lang="en-US" sz="1200" dirty="0"/>
              <a:t> y Las </a:t>
            </a:r>
            <a:r>
              <a:rPr lang="en-US" sz="1200" dirty="0" err="1"/>
              <a:t>Cabras</a:t>
            </a:r>
            <a:r>
              <a:rPr lang="en-US" sz="12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53092" y="3688123"/>
            <a:ext cx="16558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/>
              <a:t>Molina, </a:t>
            </a:r>
            <a:r>
              <a:rPr lang="en-US" sz="1400" dirty="0" err="1"/>
              <a:t>Teno</a:t>
            </a:r>
            <a:r>
              <a:rPr lang="en-US" sz="1400" dirty="0"/>
              <a:t>, </a:t>
            </a:r>
            <a:r>
              <a:rPr lang="en-US" sz="1400" dirty="0" err="1"/>
              <a:t>Romeral</a:t>
            </a:r>
            <a:r>
              <a:rPr lang="en-US" sz="1400" dirty="0"/>
              <a:t>, </a:t>
            </a:r>
            <a:r>
              <a:rPr lang="en-US" sz="1400" dirty="0" err="1"/>
              <a:t>Curico</a:t>
            </a:r>
            <a:r>
              <a:rPr lang="en-US" sz="1400" dirty="0"/>
              <a:t>, </a:t>
            </a:r>
            <a:r>
              <a:rPr lang="en-US" sz="1400" dirty="0" err="1"/>
              <a:t>Yerbas</a:t>
            </a:r>
            <a:r>
              <a:rPr lang="en-US" sz="1400" dirty="0"/>
              <a:t> </a:t>
            </a:r>
            <a:r>
              <a:rPr lang="en-US" sz="1400" dirty="0" err="1"/>
              <a:t>buenas</a:t>
            </a:r>
            <a:r>
              <a:rPr lang="en-US" sz="1400" dirty="0"/>
              <a:t>, </a:t>
            </a:r>
            <a:r>
              <a:rPr lang="en-US" sz="1400" dirty="0" err="1"/>
              <a:t>Colbún</a:t>
            </a:r>
            <a:r>
              <a:rPr lang="en-US" sz="1400" dirty="0"/>
              <a:t>, </a:t>
            </a:r>
            <a:r>
              <a:rPr lang="en-US" sz="1400" dirty="0" err="1"/>
              <a:t>Longaví</a:t>
            </a:r>
            <a:r>
              <a:rPr lang="en-US" sz="14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3159" y="2990552"/>
            <a:ext cx="1232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 err="1"/>
              <a:t>Hualañé</a:t>
            </a:r>
            <a:r>
              <a:rPr lang="en-US" sz="1400" dirty="0"/>
              <a:t>, </a:t>
            </a:r>
            <a:r>
              <a:rPr lang="en-US" sz="1400" dirty="0" err="1"/>
              <a:t>Licantén</a:t>
            </a:r>
            <a:r>
              <a:rPr lang="en-US" sz="1400" dirty="0"/>
              <a:t>, </a:t>
            </a:r>
            <a:r>
              <a:rPr lang="en-US" sz="1400" dirty="0" err="1"/>
              <a:t>Vichunquén</a:t>
            </a:r>
            <a:r>
              <a:rPr lang="en-US" sz="1400" dirty="0"/>
              <a:t>, </a:t>
            </a:r>
            <a:r>
              <a:rPr lang="en-US" sz="1400" dirty="0" err="1"/>
              <a:t>Constitución</a:t>
            </a:r>
            <a:r>
              <a:rPr lang="en-US" sz="1400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25539" y="6337695"/>
            <a:ext cx="3302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dirty="0"/>
              <a:t>Cañete, </a:t>
            </a:r>
            <a:r>
              <a:rPr lang="en-US" sz="1400" dirty="0" err="1"/>
              <a:t>Contulmo</a:t>
            </a:r>
            <a:r>
              <a:rPr lang="en-US" sz="1400" dirty="0"/>
              <a:t>, </a:t>
            </a:r>
            <a:r>
              <a:rPr lang="en-US" sz="1400" dirty="0" err="1"/>
              <a:t>Tirúa</a:t>
            </a:r>
            <a:r>
              <a:rPr lang="en-US" sz="1400" dirty="0"/>
              <a:t>, Los </a:t>
            </a:r>
            <a:r>
              <a:rPr lang="en-US" sz="1400" dirty="0" err="1"/>
              <a:t>Álamos</a:t>
            </a:r>
            <a:r>
              <a:rPr lang="en-US" sz="1400" dirty="0"/>
              <a:t>, </a:t>
            </a:r>
            <a:r>
              <a:rPr lang="en-US" sz="1400" dirty="0" err="1"/>
              <a:t>Lebu</a:t>
            </a:r>
            <a:endParaRPr lang="en-US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820E07-1B58-104B-8E65-94759B704B7E}"/>
              </a:ext>
            </a:extLst>
          </p:cNvPr>
          <p:cNvSpPr txBox="1"/>
          <p:nvPr/>
        </p:nvSpPr>
        <p:spPr>
          <a:xfrm>
            <a:off x="3936026" y="5436424"/>
            <a:ext cx="602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/>
              <a:t>(38)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BF7BDB8-0973-3C44-B580-FAA05D866CD2}"/>
              </a:ext>
            </a:extLst>
          </p:cNvPr>
          <p:cNvSpPr txBox="1"/>
          <p:nvPr/>
        </p:nvSpPr>
        <p:spPr>
          <a:xfrm>
            <a:off x="3938059" y="5600845"/>
            <a:ext cx="602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/>
              <a:t>(63)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1C1698D-2307-3E40-8558-566D539563C9}"/>
              </a:ext>
            </a:extLst>
          </p:cNvPr>
          <p:cNvSpPr txBox="1"/>
          <p:nvPr/>
        </p:nvSpPr>
        <p:spPr>
          <a:xfrm>
            <a:off x="3939796" y="5764387"/>
            <a:ext cx="602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/>
              <a:t>(54)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91AB4D-4F2D-9D41-B452-0E620EB4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366"/>
            <a:ext cx="12192000" cy="650876"/>
          </a:xfrm>
        </p:spPr>
        <p:txBody>
          <a:bodyPr>
            <a:normAutofit fontScale="90000"/>
          </a:bodyPr>
          <a:lstStyle/>
          <a:p>
            <a:pPr lvl="0" algn="ctr"/>
            <a:br>
              <a:rPr lang="es-ES" sz="3600" b="1" dirty="0">
                <a:solidFill>
                  <a:schemeClr val="bg1"/>
                </a:solidFill>
              </a:rPr>
            </a:b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chemeClr val="bg1"/>
                </a:solidFill>
              </a:rPr>
              <a:t>RESULTADOS REGIONALES - MACROZONA CENTRO</a:t>
            </a: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2700" b="1" dirty="0">
                <a:solidFill>
                  <a:schemeClr val="bg1"/>
                </a:solidFill>
              </a:rPr>
              <a:t>Valparaíso, O'Higgins, Maule, Ñuble Y Biobío.</a:t>
            </a:r>
            <a:br>
              <a:rPr lang="es-ES" sz="3600" b="1" dirty="0">
                <a:solidFill>
                  <a:schemeClr val="bg1"/>
                </a:solidFill>
              </a:rPr>
            </a:br>
            <a:br>
              <a:rPr lang="es-E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3C8A61A-B9B6-F54E-B7B4-32C79D726226}"/>
              </a:ext>
            </a:extLst>
          </p:cNvPr>
          <p:cNvSpPr txBox="1"/>
          <p:nvPr/>
        </p:nvSpPr>
        <p:spPr>
          <a:xfrm>
            <a:off x="5317170" y="2034041"/>
            <a:ext cx="610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86D58BB-B752-A747-9EF4-DDE9BAE13A97}"/>
              </a:ext>
            </a:extLst>
          </p:cNvPr>
          <p:cNvSpPr txBox="1"/>
          <p:nvPr/>
        </p:nvSpPr>
        <p:spPr>
          <a:xfrm>
            <a:off x="5563675" y="1359668"/>
            <a:ext cx="528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Características de la Macrozona Centro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509A748-CBB1-7747-A41B-F1C2DC27F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79659"/>
              </p:ext>
            </p:extLst>
          </p:nvPr>
        </p:nvGraphicFramePr>
        <p:xfrm>
          <a:off x="4842496" y="1729000"/>
          <a:ext cx="7349504" cy="519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54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B87471-5951-4CC3-8BE0-95283E808104}"/>
              </a:ext>
            </a:extLst>
          </p:cNvPr>
          <p:cNvSpPr/>
          <p:nvPr/>
        </p:nvSpPr>
        <p:spPr>
          <a:xfrm>
            <a:off x="0" y="-34203"/>
            <a:ext cx="12192000" cy="10307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7" y="1098101"/>
            <a:ext cx="3520440" cy="5698115"/>
          </a:xfrm>
          <a:prstGeom prst="rect">
            <a:avLst/>
          </a:prstGeom>
          <a:ln>
            <a:noFill/>
          </a:ln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E8B9A740-F4FE-40C4-BEB7-EF92E79EB911}"/>
              </a:ext>
            </a:extLst>
          </p:cNvPr>
          <p:cNvSpPr/>
          <p:nvPr/>
        </p:nvSpPr>
        <p:spPr>
          <a:xfrm>
            <a:off x="1764792" y="1272310"/>
            <a:ext cx="795145" cy="85236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F31B9C21-7CBC-495F-B11A-C79B6E215E82}"/>
              </a:ext>
            </a:extLst>
          </p:cNvPr>
          <p:cNvSpPr/>
          <p:nvPr/>
        </p:nvSpPr>
        <p:spPr>
          <a:xfrm>
            <a:off x="1636776" y="2637754"/>
            <a:ext cx="740664" cy="80039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226980" y="1192124"/>
            <a:ext cx="14097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300" dirty="0" err="1"/>
              <a:t>Curarrehue</a:t>
            </a:r>
            <a:r>
              <a:rPr lang="en-US" sz="1300" dirty="0"/>
              <a:t>, </a:t>
            </a:r>
            <a:r>
              <a:rPr lang="en-US" sz="1300" dirty="0" err="1"/>
              <a:t>Lonquimay</a:t>
            </a:r>
            <a:r>
              <a:rPr lang="en-US" sz="1300" dirty="0"/>
              <a:t>, </a:t>
            </a:r>
            <a:r>
              <a:rPr lang="en-US" sz="1300" dirty="0" err="1"/>
              <a:t>Melipeuco</a:t>
            </a:r>
            <a:r>
              <a:rPr lang="en-US" sz="1300" dirty="0"/>
              <a:t>, </a:t>
            </a:r>
            <a:r>
              <a:rPr lang="en-US" sz="1300" dirty="0" err="1"/>
              <a:t>Futrono</a:t>
            </a:r>
            <a:r>
              <a:rPr lang="en-US" sz="1300" dirty="0"/>
              <a:t>, Lago </a:t>
            </a:r>
            <a:r>
              <a:rPr lang="en-US" sz="1300" dirty="0" err="1"/>
              <a:t>Ranco</a:t>
            </a:r>
            <a:r>
              <a:rPr lang="en-US" sz="1300" dirty="0"/>
              <a:t>, Río Bueno, </a:t>
            </a:r>
            <a:r>
              <a:rPr lang="en-US" sz="1300" dirty="0" err="1"/>
              <a:t>Panguipulli</a:t>
            </a:r>
            <a:r>
              <a:rPr lang="en-US" sz="1300" dirty="0"/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6269" y="3024492"/>
            <a:ext cx="13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 err="1"/>
              <a:t>Chonchi</a:t>
            </a:r>
            <a:r>
              <a:rPr lang="en-US" sz="1400" dirty="0"/>
              <a:t>, </a:t>
            </a:r>
            <a:r>
              <a:rPr lang="en-US" sz="1400" dirty="0" err="1"/>
              <a:t>Quellon</a:t>
            </a:r>
            <a:r>
              <a:rPr lang="en-US" sz="1400" dirty="0"/>
              <a:t>, </a:t>
            </a:r>
            <a:r>
              <a:rPr lang="en-US" sz="1400" dirty="0" err="1"/>
              <a:t>Cisnes</a:t>
            </a:r>
            <a:r>
              <a:rPr lang="en-US" sz="1400" dirty="0"/>
              <a:t>, </a:t>
            </a:r>
            <a:r>
              <a:rPr lang="en-US" sz="1400" dirty="0" err="1"/>
              <a:t>Guaitecas</a:t>
            </a:r>
            <a:r>
              <a:rPr lang="en-US" sz="1400" dirty="0"/>
              <a:t>, Lago Verde</a:t>
            </a:r>
            <a:r>
              <a:rPr lang="en-US" sz="1600" dirty="0"/>
              <a:t>.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F31B9C21-7CBC-495F-B11A-C79B6E215E82}"/>
              </a:ext>
            </a:extLst>
          </p:cNvPr>
          <p:cNvSpPr/>
          <p:nvPr/>
        </p:nvSpPr>
        <p:spPr>
          <a:xfrm>
            <a:off x="1789176" y="2790154"/>
            <a:ext cx="740664" cy="80039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3F3C342-9966-CD45-AFBB-7103EFA9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366"/>
            <a:ext cx="12192000" cy="650876"/>
          </a:xfrm>
        </p:spPr>
        <p:txBody>
          <a:bodyPr>
            <a:normAutofit fontScale="90000"/>
          </a:bodyPr>
          <a:lstStyle/>
          <a:p>
            <a:pPr lvl="0" algn="ctr"/>
            <a:br>
              <a:rPr lang="es-ES" sz="3600" b="1" dirty="0">
                <a:solidFill>
                  <a:schemeClr val="bg1"/>
                </a:solidFill>
              </a:rPr>
            </a:b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chemeClr val="bg1"/>
                </a:solidFill>
              </a:rPr>
              <a:t>RESULTADOS REGIONALES - MACROZONA SUR</a:t>
            </a: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chemeClr val="bg1"/>
                </a:solidFill>
              </a:rPr>
              <a:t>La Araucanía, Los Lagos, Los Ríos, Aysén y Magallanes.</a:t>
            </a:r>
            <a:br>
              <a:rPr lang="es-ES" sz="3600" b="1" dirty="0">
                <a:solidFill>
                  <a:schemeClr val="bg1"/>
                </a:solidFill>
              </a:rPr>
            </a:br>
            <a:br>
              <a:rPr lang="es-E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4544CB-CE38-0643-8350-08B3CDD9405B}"/>
              </a:ext>
            </a:extLst>
          </p:cNvPr>
          <p:cNvSpPr/>
          <p:nvPr/>
        </p:nvSpPr>
        <p:spPr>
          <a:xfrm>
            <a:off x="2706130" y="2790154"/>
            <a:ext cx="1149178" cy="143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59679E-C52C-474D-B647-983DEE3E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25" y="5153412"/>
            <a:ext cx="1415478" cy="103075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00965FE-7425-0448-8091-51B1E268C16C}"/>
              </a:ext>
            </a:extLst>
          </p:cNvPr>
          <p:cNvSpPr txBox="1"/>
          <p:nvPr/>
        </p:nvSpPr>
        <p:spPr>
          <a:xfrm>
            <a:off x="3822686" y="5534647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(31)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562759C-978A-6049-AFFB-8D2B54BCA71D}"/>
              </a:ext>
            </a:extLst>
          </p:cNvPr>
          <p:cNvSpPr txBox="1"/>
          <p:nvPr/>
        </p:nvSpPr>
        <p:spPr>
          <a:xfrm>
            <a:off x="3874727" y="5720500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(41)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87E1C4F-B90A-4D49-A127-6099463AF7C8}"/>
              </a:ext>
            </a:extLst>
          </p:cNvPr>
          <p:cNvSpPr txBox="1"/>
          <p:nvPr/>
        </p:nvSpPr>
        <p:spPr>
          <a:xfrm>
            <a:off x="3862176" y="5912618"/>
            <a:ext cx="60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(22)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D59DE4-6137-2A44-A2A3-6378CF3D0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231369"/>
              </p:ext>
            </p:extLst>
          </p:nvPr>
        </p:nvGraphicFramePr>
        <p:xfrm>
          <a:off x="4649944" y="1552189"/>
          <a:ext cx="7542055" cy="509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061C172A-C499-0742-84FD-3090C6402BEC}"/>
              </a:ext>
            </a:extLst>
          </p:cNvPr>
          <p:cNvSpPr txBox="1"/>
          <p:nvPr/>
        </p:nvSpPr>
        <p:spPr>
          <a:xfrm>
            <a:off x="5967250" y="1329161"/>
            <a:ext cx="528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Características de la Macrozona Sur</a:t>
            </a:r>
          </a:p>
        </p:txBody>
      </p:sp>
    </p:spTree>
    <p:extLst>
      <p:ext uri="{BB962C8B-B14F-4D97-AF65-F5344CB8AC3E}">
        <p14:creationId xmlns:p14="http://schemas.microsoft.com/office/powerpoint/2010/main" val="162762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1248</Words>
  <Application>Microsoft Macintosh PowerPoint</Application>
  <PresentationFormat>Panorámica</PresentationFormat>
  <Paragraphs>176</Paragraphs>
  <Slides>14</Slides>
  <Notes>7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Presentación de PowerPoint</vt:lpstr>
      <vt:lpstr>Presentación de PowerPoint</vt:lpstr>
      <vt:lpstr> Contexto: Una acción regional para lograr la meta 8.7 de los ODS</vt:lpstr>
      <vt:lpstr>Desafío: Acelerar la reducción del trabajo infantil </vt:lpstr>
      <vt:lpstr>Elaboración del Índice de Vulnerabilidad en Chile</vt:lpstr>
      <vt:lpstr>Resultado Nacional (I): Nivel de Vulnerabilidad</vt:lpstr>
      <vt:lpstr> RESULTADOS REGIONALES - MACROZONA NORTE Arica y Parinacota, Tarapacá, Antofagasta, Atacama y  Coquimbo. </vt:lpstr>
      <vt:lpstr>  RESULTADOS REGIONALES - MACROZONA CENTRO Valparaíso, O'Higgins, Maule, Ñuble Y Biobío.  </vt:lpstr>
      <vt:lpstr>  RESULTADOS REGIONALES - MACROZONA SUR La Araucanía, Los Lagos, Los Ríos, Aysén y Magallanes.  </vt:lpstr>
      <vt:lpstr>RESULTADOS REGIONALES - METROPOLITANA</vt:lpstr>
      <vt:lpstr>Recomendaciones a la Política Pública:</vt:lpstr>
      <vt:lpstr>Siguientes pasos: actuando desde el territorio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Felipe Espejo Rivera</dc:creator>
  <cp:lastModifiedBy>Alejandra Gonzalez</cp:lastModifiedBy>
  <cp:revision>146</cp:revision>
  <cp:lastPrinted>2019-07-25T18:42:44Z</cp:lastPrinted>
  <dcterms:created xsi:type="dcterms:W3CDTF">2019-07-18T20:16:14Z</dcterms:created>
  <dcterms:modified xsi:type="dcterms:W3CDTF">2020-06-12T03:26:35Z</dcterms:modified>
</cp:coreProperties>
</file>