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622" r:id="rId2"/>
    <p:sldId id="3627" r:id="rId3"/>
    <p:sldId id="3626" r:id="rId4"/>
    <p:sldId id="451" r:id="rId5"/>
    <p:sldId id="3632" r:id="rId6"/>
    <p:sldId id="3633" r:id="rId7"/>
    <p:sldId id="3625" r:id="rId8"/>
    <p:sldId id="3635" r:id="rId9"/>
    <p:sldId id="3643" r:id="rId10"/>
    <p:sldId id="3650" r:id="rId11"/>
    <p:sldId id="3669" r:id="rId12"/>
    <p:sldId id="3664" r:id="rId13"/>
    <p:sldId id="3665" r:id="rId14"/>
    <p:sldId id="3667" r:id="rId15"/>
    <p:sldId id="3649" r:id="rId16"/>
    <p:sldId id="3668" r:id="rId17"/>
    <p:sldId id="3644" r:id="rId18"/>
    <p:sldId id="3645" r:id="rId19"/>
    <p:sldId id="3655" r:id="rId20"/>
    <p:sldId id="3663" r:id="rId21"/>
    <p:sldId id="3656" r:id="rId22"/>
    <p:sldId id="3654" r:id="rId23"/>
    <p:sldId id="3657" r:id="rId24"/>
    <p:sldId id="3646" r:id="rId25"/>
    <p:sldId id="3666" r:id="rId26"/>
    <p:sldId id="3651" r:id="rId27"/>
    <p:sldId id="3661" r:id="rId28"/>
    <p:sldId id="3660" r:id="rId29"/>
    <p:sldId id="3647" r:id="rId30"/>
    <p:sldId id="3659" r:id="rId31"/>
    <p:sldId id="3658" r:id="rId32"/>
    <p:sldId id="3653" r:id="rId33"/>
    <p:sldId id="3648" r:id="rId34"/>
    <p:sldId id="3652" r:id="rId35"/>
    <p:sldId id="3629" r:id="rId36"/>
  </p:sldIdLst>
  <p:sldSz cx="12192000" cy="6858000"/>
  <p:notesSz cx="6858000" cy="9144000"/>
  <p:embeddedFontLst>
    <p:embeddedFont>
      <p:font typeface="Poppins SemiBold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aleway" charset="0"/>
      <p:regular r:id="rId47"/>
      <p:bold r:id="rId48"/>
      <p:italic r:id="rId49"/>
      <p:boldItalic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  <p:embeddedFont>
      <p:font typeface="Open Sans Light" panose="020B0604020202020204" charset="0"/>
      <p:regular r:id="rId55"/>
      <p:bold r:id="rId56"/>
      <p:italic r:id="rId57"/>
      <p:boldItalic r:id="rId58"/>
    </p:embeddedFont>
  </p:embeddedFontLst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Valenzuela" initials="CV" lastIdx="1" clrIdx="0">
    <p:extLst>
      <p:ext uri="{19B8F6BF-5375-455C-9EA6-DF929625EA0E}">
        <p15:presenceInfo xmlns:p15="http://schemas.microsoft.com/office/powerpoint/2012/main" userId="e615ceb8827de0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63"/>
    <a:srgbClr val="C2D501"/>
    <a:srgbClr val="0098A7"/>
    <a:srgbClr val="2695A5"/>
    <a:srgbClr val="C6D438"/>
    <a:srgbClr val="135D63"/>
    <a:srgbClr val="DCE472"/>
    <a:srgbClr val="1C8132"/>
    <a:srgbClr val="9DDDE0"/>
    <a:srgbClr val="95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0" autoAdjust="0"/>
    <p:restoredTop sz="94620"/>
  </p:normalViewPr>
  <p:slideViewPr>
    <p:cSldViewPr snapToGrid="0" snapToObjects="1">
      <p:cViewPr varScale="1">
        <p:scale>
          <a:sx n="73" d="100"/>
          <a:sy n="73" d="100"/>
        </p:scale>
        <p:origin x="390" y="72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C37626D-626B-9C99-F5D0-F56710112E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B8BC2B-0978-646B-22BF-4AD013CABC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12B62-88DF-5E47-9928-DFFD39A95B7A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FEBF33D-531F-369C-2737-53C3B3D189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6E2BA7-6112-399E-EE5C-1E80C325AC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238BE-D3E9-434C-B232-0DCB845AC8DF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794030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42DF-0A83-4B0E-AF3E-BFED6A59DDC4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4AF82-1D54-4B39-A2AF-75651D72D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8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8505-D528-4248-B022-6856BE0FA080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1729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8505-D528-4248-B022-6856BE0FA080}" type="slidenum">
              <a:rPr lang="es-GT" smtClean="0"/>
              <a:t>35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88292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A7798-4C41-3744-9C4F-1D6237E94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4177EB-9B76-D646-820B-03A7C897B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19028-E528-E149-B53B-001E1A9F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00C02-42B5-0949-969B-F6D457A4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625BD1-3D5E-964E-9662-BCF06597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24053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0EE33-2619-3941-BA4F-7E8E9B4D1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69B056-4784-6F4E-8F09-F248F4962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7609C-A9ED-B14A-9445-0723FAD5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143775-5BF4-F440-8A51-09D02651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D974F7-DD75-5D43-BBAC-928801BC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4458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A3DBF5-C77A-EA4D-95CB-D98B1F33E3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F27984-156B-1A42-A65D-C05F68D91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5B8E43-50D6-E94A-B594-E3326E30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CC86C-334D-F94C-AF48-667C0A72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60222-C0E9-2F48-A26C-73F99E039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86370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1_Encabezado de secció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45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35588-8586-A94F-8AEE-5E7CD30C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69B43A-BECE-014A-9EC3-67530269F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B502C-3D41-C646-A7E1-251643BA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1442CF-7064-B244-A612-72920C55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0BD57C-F99C-E441-96A8-3A1CA3DC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2380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CD7B81-B6AC-1542-A4DF-261A1C5F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8C709F-166A-3341-99EE-895055D08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93536-36F5-AB4A-99B8-B50E14A5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28D2F7-9ADB-B543-8AD4-BDAC04684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FC847-8C21-8C44-84B1-03D0569D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3029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B9367-04AC-C743-9FE0-A4C81028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9B7E40-245A-4B47-B785-A4CE21526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CE9C64-D229-1B4B-9CE3-C4C268565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A4ED1D-313E-B449-8444-7205E801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319713-CC5E-8A4E-B87F-11290918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7C4D7D-3BD0-7347-8519-8C35A992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24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FBFBC-4EDE-E34E-8877-F6341231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347348-B74F-B74B-9FDA-7D4DEAA2D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74A89B-2686-0441-ACF9-BFBC63715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49CDA4-04EE-6F45-917C-DEB634576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D783C04-8BAB-AA42-8003-7BAB80047B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ECB574-FA63-744D-92FF-E7E42B8C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AEAB4A-DDED-2247-AF63-374FE4E9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9D6497-5B86-1844-9ABC-AD5A7296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1744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E619A-EFD8-BC41-A58A-7199F1C4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F6F344-C63B-4041-BCB3-E74756AC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28921C-EE7E-3343-B913-CD262B52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07F69B-D0E3-5C4F-8F08-DD43BFE3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5327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5EDB68-E890-3044-B88C-1D03D93F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7B89B3-35E9-B64D-A3F7-CEF78D1D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F032A0-29D9-844C-BD11-822CC9E1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5320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9EF-A91C-6840-BC61-EB98F2CB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5E3014-F511-9645-936C-C5491E34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E41E35-3424-084C-AC09-56BBEEAF3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1A6901-F521-A341-8D77-232063E5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CF5F03-7C4A-E845-AD38-AFD4BB04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5386EC-E224-C849-B723-3AD99B99E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5258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3D342-2D44-024D-AB2E-F77C61A9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325332-F443-4C43-B377-B2A581C50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87D0EF-5D77-6E41-A8CD-037572125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CE7706-BF22-DB43-9321-90317F82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F3B24B-22F2-A643-92FD-F83497DE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80048C-3C4B-9548-85A7-22C8994B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722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0B3A9B-09EE-0F43-BA94-33F00E92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0CA54C-3695-5743-9435-FF83D70CA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E3A451-79B7-E849-9CD6-3894EFAAD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DFEE-668F-A448-982C-A37B0694F39F}" type="datetimeFigureOut">
              <a:rPr lang="es-GT" smtClean="0"/>
              <a:t>27/04/2023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1ABE7A-49D9-6A4D-848E-6456E65EF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8108E3-2AA5-E14E-8D8F-FF3C8C0E9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3396-767D-B142-B043-B701B69E9FC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3721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f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D3372CB6-5483-53E2-583A-7487CC0DF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88" y="5948599"/>
            <a:ext cx="2256719" cy="65821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93BCB9-FDD5-4FE1-97E7-A1C980A0C461}"/>
              </a:ext>
            </a:extLst>
          </p:cNvPr>
          <p:cNvGrpSpPr/>
          <p:nvPr/>
        </p:nvGrpSpPr>
        <p:grpSpPr>
          <a:xfrm>
            <a:off x="6096000" y="-123825"/>
            <a:ext cx="6149559" cy="6981825"/>
            <a:chOff x="6042441" y="0"/>
            <a:chExt cx="6149559" cy="6858000"/>
          </a:xfrm>
        </p:grpSpPr>
        <p:pic>
          <p:nvPicPr>
            <p:cNvPr id="3074" name="Imagen 2" descr="Texto&#10;&#10;Descripción generada automáticamente con confianza baja">
              <a:extLst>
                <a:ext uri="{FF2B5EF4-FFF2-40B4-BE49-F238E27FC236}">
                  <a16:creationId xmlns:a16="http://schemas.microsoft.com/office/drawing/2014/main" id="{F1BC9A7A-F24E-4ACE-80DA-5979DE7743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42441" y="0"/>
              <a:ext cx="6149559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3CA616-AD3A-421C-A49B-4EAA0A08DF38}"/>
                </a:ext>
              </a:extLst>
            </p:cNvPr>
            <p:cNvSpPr/>
            <p:nvPr/>
          </p:nvSpPr>
          <p:spPr>
            <a:xfrm>
              <a:off x="6042441" y="475834"/>
              <a:ext cx="385655" cy="23219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0629" y="979715"/>
            <a:ext cx="6609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GT" sz="3200" dirty="0" smtClean="0">
                <a:latin typeface="Raleway" charset="0"/>
              </a:rPr>
              <a:t>EMPRESAS Y DERECHOS DE LA NIÑEZ Y JUVENTUD </a:t>
            </a:r>
          </a:p>
          <a:p>
            <a:pPr algn="ctr">
              <a:lnSpc>
                <a:spcPct val="150000"/>
              </a:lnSpc>
            </a:pPr>
            <a:r>
              <a:rPr lang="es-GT" sz="3200" dirty="0" smtClean="0">
                <a:latin typeface="Raleway" charset="0"/>
              </a:rPr>
              <a:t>FUNDACIÓN - COMUNIDAD</a:t>
            </a:r>
            <a:endParaRPr lang="en-US" sz="3200" dirty="0">
              <a:latin typeface="Ralewa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804" y="5948599"/>
            <a:ext cx="2517866" cy="56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71" y="495582"/>
            <a:ext cx="6447323" cy="5973378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5400000">
            <a:off x="5030820" y="5012590"/>
            <a:ext cx="1214203" cy="333022"/>
          </a:xfrm>
          <a:prstGeom prst="bentConnector3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382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3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Derechos de la niñez y la Juventud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Derecho a la Educación</a:t>
            </a:r>
            <a:endParaRPr lang="es-ES" dirty="0"/>
          </a:p>
          <a:p>
            <a:pPr lvl="1"/>
            <a:r>
              <a:rPr lang="es-ES" dirty="0"/>
              <a:t>Aprender todo aquello que desarrolle al máximo su personalidad y capacidades intelectuales, físicas y sociales.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Recibir </a:t>
            </a:r>
            <a:r>
              <a:rPr lang="es-ES" dirty="0" smtClean="0"/>
              <a:t>educación de calidad en cada etapa de la vida, desde la crianza segura hasta la educación a lo largo de la vida.</a:t>
            </a:r>
            <a:endParaRPr lang="es-GT" dirty="0" smtClean="0"/>
          </a:p>
          <a:p>
            <a:r>
              <a:rPr lang="es-GT" dirty="0" smtClean="0"/>
              <a:t>Derecho a la salud</a:t>
            </a:r>
          </a:p>
          <a:p>
            <a:pPr lvl="1"/>
            <a:r>
              <a:rPr lang="es-ES" dirty="0"/>
              <a:t>A una vida segura y sana</a:t>
            </a:r>
          </a:p>
          <a:p>
            <a:pPr lvl="1"/>
            <a:r>
              <a:rPr lang="es-ES" dirty="0"/>
              <a:t>Tener una vida digna y plena, más aún si se tiene una discapacidad física o mental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5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Vivir en un medio ambiente sano y limpio y a disfrutar del contacto con la naturaleza.</a:t>
            </a:r>
          </a:p>
          <a:p>
            <a:endParaRPr lang="es-ES" dirty="0"/>
          </a:p>
          <a:p>
            <a:r>
              <a:rPr lang="es-ES" dirty="0"/>
              <a:t>Participar activamente en la vida cultural de su comunidad, a través de la música, la pintura, el teatro, el cine o cualquier medio de expresión.</a:t>
            </a:r>
          </a:p>
          <a:p>
            <a:endParaRPr lang="es-ES" dirty="0"/>
          </a:p>
          <a:p>
            <a:r>
              <a:rPr lang="es-ES" dirty="0"/>
              <a:t>Reunirse con amigos para pensar proyectos juntos o intercambiar </a:t>
            </a:r>
            <a:r>
              <a:rPr lang="es-ES" dirty="0" smtClean="0"/>
              <a:t>ideas</a:t>
            </a:r>
          </a:p>
          <a:p>
            <a:endParaRPr lang="es-ES" dirty="0" smtClean="0"/>
          </a:p>
          <a:p>
            <a:r>
              <a:rPr lang="es-ES" dirty="0" smtClean="0"/>
              <a:t>Derecho a la identidad personal legal y jurídica.</a:t>
            </a:r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76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20381" r="18809" b="36571"/>
          <a:stretch/>
        </p:blipFill>
        <p:spPr>
          <a:xfrm>
            <a:off x="222070" y="182880"/>
            <a:ext cx="11837144" cy="6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Realidad de país y las comunidades donde operamos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s-ES" sz="8000" dirty="0"/>
              <a:t>Bono demográfico:</a:t>
            </a:r>
          </a:p>
          <a:p>
            <a:pPr>
              <a:lnSpc>
                <a:spcPct val="170000"/>
              </a:lnSpc>
            </a:pPr>
            <a:r>
              <a:rPr lang="es-ES" sz="8000" dirty="0"/>
              <a:t>33% de la población está entre 13 y 29 años de edad</a:t>
            </a:r>
            <a:r>
              <a:rPr lang="es-ES" sz="8000" dirty="0" smtClean="0"/>
              <a:t>.</a:t>
            </a:r>
          </a:p>
          <a:p>
            <a:pPr>
              <a:lnSpc>
                <a:spcPct val="170000"/>
              </a:lnSpc>
            </a:pPr>
            <a:r>
              <a:rPr lang="es-ES" sz="8000" dirty="0" smtClean="0"/>
              <a:t>46.7 % de la distribución de cobertura  educativa esta en la etapa de 7 a 12 años (nivel primaria) equivalente a 2.1 millones de niños.</a:t>
            </a:r>
          </a:p>
          <a:p>
            <a:pPr>
              <a:lnSpc>
                <a:spcPct val="170000"/>
              </a:lnSpc>
            </a:pPr>
            <a:r>
              <a:rPr lang="es-ES" sz="8000" dirty="0" smtClean="0"/>
              <a:t>28.9 % de 13 a 15 años cursan el nivel básico (7º-8º-9º-) que corresponden a 688 mil 619 jóvenes de 13 a 15 años</a:t>
            </a:r>
          </a:p>
          <a:p>
            <a:pPr>
              <a:lnSpc>
                <a:spcPct val="170000"/>
              </a:lnSpc>
            </a:pPr>
            <a:r>
              <a:rPr lang="es-ES" sz="8000" dirty="0" smtClean="0"/>
              <a:t>5.5 % están cursando diversificado , esto equivale a 354mil 126 jóvenes 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.</a:t>
            </a:r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86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Atención y cobertura </a:t>
            </a:r>
            <a:r>
              <a:rPr lang="es-ES" dirty="0" smtClean="0"/>
              <a:t> para  jóvenes en el sistema publico:</a:t>
            </a:r>
            <a:endParaRPr lang="es-ES" dirty="0"/>
          </a:p>
          <a:p>
            <a:endParaRPr lang="es-ES" dirty="0"/>
          </a:p>
          <a:p>
            <a:r>
              <a:rPr lang="es-ES" dirty="0"/>
              <a:t>Cobertura educativa:</a:t>
            </a:r>
          </a:p>
          <a:p>
            <a:r>
              <a:rPr lang="es-ES" dirty="0"/>
              <a:t>4 de cada 10 continúan sus estudios de básicos.</a:t>
            </a:r>
          </a:p>
          <a:p>
            <a:r>
              <a:rPr lang="es-ES" dirty="0"/>
              <a:t>2 de cada 10 terminan el bachillerato.</a:t>
            </a:r>
          </a:p>
          <a:p>
            <a:r>
              <a:rPr lang="es-ES" dirty="0"/>
              <a:t>+ 2 millones de jóvenes entre 15 y 24 años fuera de la escuela.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17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Análisis de entornos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GT" dirty="0" smtClean="0"/>
              <a:t> Como fundación y empresa buscamos conocer y entender los entornos donde operamos por lo que se utiliza datos y opiniones recabadas desde diversos instrumentos como: </a:t>
            </a:r>
          </a:p>
          <a:p>
            <a:r>
              <a:rPr lang="es-GT" dirty="0"/>
              <a:t>C</a:t>
            </a:r>
            <a:r>
              <a:rPr lang="es-GT" dirty="0" smtClean="0"/>
              <a:t>ensos</a:t>
            </a:r>
          </a:p>
          <a:p>
            <a:r>
              <a:rPr lang="es-GT" dirty="0" smtClean="0"/>
              <a:t>Datos oficiales, especialmente si es un programa de educación </a:t>
            </a:r>
          </a:p>
          <a:p>
            <a:r>
              <a:rPr lang="es-GT" dirty="0" smtClean="0"/>
              <a:t>Entrevistas</a:t>
            </a:r>
          </a:p>
          <a:p>
            <a:r>
              <a:rPr lang="es-GT" dirty="0" err="1" smtClean="0"/>
              <a:t>Focus</a:t>
            </a:r>
            <a:r>
              <a:rPr lang="es-GT" dirty="0" smtClean="0"/>
              <a:t> </a:t>
            </a:r>
            <a:r>
              <a:rPr lang="es-GT" dirty="0" err="1" smtClean="0"/>
              <a:t>groups</a:t>
            </a:r>
            <a:r>
              <a:rPr lang="es-GT" dirty="0" smtClean="0"/>
              <a:t>  </a:t>
            </a:r>
          </a:p>
          <a:p>
            <a:r>
              <a:rPr lang="es-GT" dirty="0" smtClean="0"/>
              <a:t>Diagnósticos rurales participativos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45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 Búsqueda o Diseño de soluciones e implementación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GT" dirty="0" smtClean="0"/>
              <a:t>En atención a la demanda educativa de jóvenes en sobre edad fuera del sistema educativo se usan modelos ya diseñados en el sector publico, y se mejoran para tener pertinencia y satisfacer las necesidades e intereses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55362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s-GT" dirty="0" smtClean="0"/>
              <a:t>En 2015 Diseñamos el CNB para el bachillerato en ciencias y letras con orientación en emprendimiento y productividad para modalidades flexibles, el cual se trabajo con el MINEDUC y fue entregado con todos los materiales necesarios para su uso. Actualmente este modelos paso a ser de uso del sistema escolarizado.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50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28" y="-297"/>
            <a:ext cx="1236985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4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A17D9-7618-7907-253F-53345C40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353" y="699768"/>
            <a:ext cx="5257800" cy="1325563"/>
          </a:xfrm>
        </p:spPr>
        <p:txBody>
          <a:bodyPr/>
          <a:lstStyle/>
          <a:p>
            <a:r>
              <a:rPr lang="es-GT" dirty="0"/>
              <a:t>Nuestra identidad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22A93A-AB63-6726-8313-C9B8BD3E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353" y="1907177"/>
            <a:ext cx="5150697" cy="325234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GT" sz="2600" dirty="0" smtClean="0"/>
              <a:t>Somos una fundación </a:t>
            </a:r>
            <a:r>
              <a:rPr lang="es-GT" sz="2600" b="1" dirty="0" smtClean="0"/>
              <a:t>familiar</a:t>
            </a:r>
            <a:r>
              <a:rPr lang="es-GT" sz="2600" dirty="0" smtClean="0"/>
              <a:t> que promueve el legado de Carlos F. Novella, fundador de la empresa Cementos Progreso </a:t>
            </a:r>
            <a:r>
              <a:rPr lang="es-GT" sz="20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GT" sz="2000" dirty="0" smtClean="0"/>
              <a:t>Sus nietos como reconocimiento a su legado </a:t>
            </a:r>
            <a:r>
              <a:rPr lang="es-GT" sz="2000" dirty="0"/>
              <a:t>de vida  y a </a:t>
            </a:r>
            <a:r>
              <a:rPr lang="es-GT" sz="2000" dirty="0" smtClean="0"/>
              <a:t>su trayectoria la fundan en 1987</a:t>
            </a:r>
          </a:p>
          <a:p>
            <a:pPr marL="0" indent="0">
              <a:lnSpc>
                <a:spcPct val="150000"/>
              </a:lnSpc>
              <a:buNone/>
            </a:pPr>
            <a:endParaRPr lang="es-GT" sz="2000" dirty="0" smtClean="0"/>
          </a:p>
          <a:p>
            <a:pPr marL="0" indent="0">
              <a:lnSpc>
                <a:spcPct val="150000"/>
              </a:lnSpc>
              <a:buNone/>
            </a:pPr>
            <a:endParaRPr lang="es-GT" sz="2000" dirty="0" smtClean="0"/>
          </a:p>
        </p:txBody>
      </p:sp>
      <p:pic>
        <p:nvPicPr>
          <p:cNvPr id="5" name="Imagen 4" descr="Imagen en blanco y negro de un 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1D8D4A97-09AC-F7B3-9D77-77A56F08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4"/>
          <a:stretch/>
        </p:blipFill>
        <p:spPr>
          <a:xfrm>
            <a:off x="7237141" y="-1"/>
            <a:ext cx="4954859" cy="63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0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383" y="0"/>
            <a:ext cx="12479383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38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35156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66" y="0"/>
            <a:ext cx="8351520" cy="62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2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4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Velar por el derecho a la educación de calidad con pertinencia cultural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Identificando las necesidades de nuestros públicos de interés, validamos los modelos y tiempos para implementarlos.</a:t>
            </a:r>
          </a:p>
          <a:p>
            <a:r>
              <a:rPr lang="es-GT" dirty="0" smtClean="0"/>
              <a:t>Fortalecemos las capacidades de tutores y técnicos que imparten los modelos </a:t>
            </a:r>
          </a:p>
          <a:p>
            <a:r>
              <a:rPr lang="es-GT" dirty="0" smtClean="0"/>
              <a:t>Y somos creyentes de la mejora continua  y la calidad del servicio que ofrecemos promuevan el aprendizaje a lo largo de la vida.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69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Entorno  para la infancia en Guatemala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Una de los grandes retos en el país es la falta de cobertura de la primera infancia donde  el nivel de pre-primaria tiene una cobertura de 42% en la etapa de 6 años, y menos del 30% en la etapa de 5 años-</a:t>
            </a:r>
          </a:p>
          <a:p>
            <a:r>
              <a:rPr lang="es-GT" dirty="0" smtClean="0"/>
              <a:t>Para la etapa de o a 4 años tenemos un 11% de cobertura a nivel nacional y principalmente esta ubicados en las áreas urbanas</a:t>
            </a:r>
          </a:p>
          <a:p>
            <a:r>
              <a:rPr lang="es-GT" dirty="0" smtClean="0"/>
              <a:t>Y en las </a:t>
            </a:r>
            <a:r>
              <a:rPr lang="es-GT" dirty="0"/>
              <a:t>á</a:t>
            </a:r>
            <a:r>
              <a:rPr lang="es-GT" dirty="0" smtClean="0"/>
              <a:t>reas donde  operamos es una de la brechas evidentes teniendo un promedio de 47% de desnutrición crónica.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94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Nuevos modelos para ampliar la cobertura de primera infancia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GT" dirty="0" smtClean="0"/>
              <a:t>Desde el Ministerio de Educación se lleva acabo un movimiento en beneficio y la ampliación de cobertura de los niños de 0 a 4 años, tomando en cuenta a as madres gestantes.</a:t>
            </a:r>
          </a:p>
          <a:p>
            <a:r>
              <a:rPr lang="es-GT" dirty="0" smtClean="0"/>
              <a:t>Integrando y coordinando con los  Ministerios de Salud, Desarrollo Social, Agricultura y Medio Ambiente acciones conjuntas con visión de compartir y mejorar la atención integral de las niñas y niños en esta etapa.</a:t>
            </a:r>
          </a:p>
          <a:p>
            <a:pPr marL="0" indent="0">
              <a:buNone/>
            </a:pPr>
            <a:r>
              <a:rPr lang="es-GT" dirty="0" smtClean="0"/>
              <a:t>Así se desarrolla “Acompáñame a crecer”</a:t>
            </a:r>
          </a:p>
          <a:p>
            <a:pPr marL="0" indent="0">
              <a:buNone/>
            </a:pPr>
            <a:r>
              <a:rPr lang="es-G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3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78" y="331552"/>
            <a:ext cx="4772284" cy="6174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474" y="331552"/>
            <a:ext cx="4327424" cy="3245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304" y="3651226"/>
            <a:ext cx="42797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91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-4191000"/>
            <a:ext cx="11430000" cy="15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3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Derecho al desarrollo integral desde la participación de la familia y la comunidad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GT" dirty="0" smtClean="0"/>
              <a:t>El modelo parte de visibilizar a las niñas y niños en sus comunidades, involucrando a las autorizados locales y lideres comunitarios ; ampliando la cobertura en alianza con el sector privado, Fundaciones y asociaciones civiles.</a:t>
            </a:r>
          </a:p>
          <a:p>
            <a:pPr marL="0" indent="0">
              <a:buNone/>
            </a:pPr>
            <a:r>
              <a:rPr lang="es-GT" dirty="0" smtClean="0"/>
              <a:t>Promoviendo el desarrollo de la madre desde su que hacer, trabajando en temas de estimulación, patrones de crianza, seguridad alimentaria y salud integral.</a:t>
            </a:r>
          </a:p>
          <a:p>
            <a:pPr marL="0" indent="0">
              <a:buNone/>
            </a:pPr>
            <a:r>
              <a:rPr lang="es-GT" dirty="0" smtClean="0"/>
              <a:t>Buscando la participación de los alcaldes ý coordinando con las autoridades desde lo local- Caracterizando a las comunidades y a sus familias.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7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C46D1F-BB8F-863F-D522-753AD562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236"/>
            <a:ext cx="3453384" cy="2183003"/>
          </a:xfrm>
        </p:spPr>
        <p:txBody>
          <a:bodyPr>
            <a:normAutofit/>
          </a:bodyPr>
          <a:lstStyle/>
          <a:p>
            <a:r>
              <a:rPr lang="es-GT" dirty="0"/>
              <a:t>Nuestro rol dentro de </a:t>
            </a:r>
            <a:r>
              <a:rPr lang="es-GT" dirty="0" smtClean="0"/>
              <a:t>la empresa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353199-ABAE-2362-1545-7E4768AA0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3942"/>
            <a:ext cx="3782568" cy="150928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GT" sz="2000" dirty="0" smtClean="0"/>
              <a:t>Contribuir al relacionamiento de confianza con actores locales, nacionales e internacionales; abonando en la estrategia de sostenibilidad</a:t>
            </a:r>
            <a:r>
              <a:rPr lang="es-GT" sz="2000" dirty="0"/>
              <a:t>, </a:t>
            </a:r>
            <a:r>
              <a:rPr lang="es-GT" sz="2000" dirty="0" smtClean="0"/>
              <a:t>de </a:t>
            </a:r>
            <a:r>
              <a:rPr lang="es-GT" sz="2000" dirty="0"/>
              <a:t>las empresas del grupo, </a:t>
            </a:r>
            <a:r>
              <a:rPr lang="es-GT" sz="2000" dirty="0" smtClean="0"/>
              <a:t>en territorios de operación .</a:t>
            </a:r>
            <a:endParaRPr lang="es-GT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696FF4-3CE1-CBE6-3D6F-5DEADF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700" y="0"/>
            <a:ext cx="7226300" cy="63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246" r="9349" b="1623"/>
          <a:stretch/>
        </p:blipFill>
        <p:spPr>
          <a:xfrm rot="5400000">
            <a:off x="8162865" y="2627057"/>
            <a:ext cx="4418086" cy="279545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6" y="1690688"/>
            <a:ext cx="2898008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98" y="2149498"/>
            <a:ext cx="5405803" cy="39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01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2" y="0"/>
            <a:ext cx="12012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72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9" y="579203"/>
            <a:ext cx="3686019" cy="4914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30" y="1690688"/>
            <a:ext cx="5483068" cy="30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07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Alianzas público-privado y su impacto en políticas públicas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 smtClean="0"/>
              <a:t>Implementamos el programa Acompáñame a Crecer, como una ampliación de la cobertura del Programa Cimentando Las Bases ,desarrollando la estrategia integral de la primera infancia diseñada por el Ministerio de Educación.</a:t>
            </a:r>
          </a:p>
          <a:p>
            <a:r>
              <a:rPr lang="es-GT" dirty="0" smtClean="0"/>
              <a:t>Diseño del currículo Nacional Base de Bachillerato en Ciencias y leras con orientación en para modalidades Flexibles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2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Evaluaciones de impacto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941" y="1495500"/>
            <a:ext cx="5157787" cy="823912"/>
          </a:xfrm>
        </p:spPr>
        <p:txBody>
          <a:bodyPr/>
          <a:lstStyle/>
          <a:p>
            <a:r>
              <a:rPr lang="es-GT" dirty="0" smtClean="0"/>
              <a:t>CENCA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660" y="3496065"/>
            <a:ext cx="6174059" cy="226006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GT" dirty="0" smtClean="0"/>
              <a:t>CIMENTANDO LAS BASES  Etapa inicial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algn="just"/>
            <a:r>
              <a:rPr lang="es-GT" sz="2400" dirty="0" smtClean="0"/>
              <a:t>Se diseñó un modelo de acompañamiento iniciando con el levantado de línea base, con indicadores específicos en el 2022, lo cual servirá de guía para los círculos de aprendizaje y la evaluación después de 3 años de implementación , Además se cuenta con la evaluación de desarrollo del niño por los ministerios involucrados.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35" y="5293473"/>
            <a:ext cx="2804403" cy="896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319" y="2186449"/>
            <a:ext cx="5828739" cy="21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3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>
            <a:extLst>
              <a:ext uri="{FF2B5EF4-FFF2-40B4-BE49-F238E27FC236}">
                <a16:creationId xmlns:a16="http://schemas.microsoft.com/office/drawing/2014/main" id="{D3372CB6-5483-53E2-583A-7487CC0DF9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88" y="5526730"/>
            <a:ext cx="2256719" cy="6582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B4DC8E-C8BC-B713-8506-638E635AC618}"/>
              </a:ext>
            </a:extLst>
          </p:cNvPr>
          <p:cNvSpPr txBox="1"/>
          <p:nvPr/>
        </p:nvSpPr>
        <p:spPr>
          <a:xfrm>
            <a:off x="5174574" y="3015006"/>
            <a:ext cx="22567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es-E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Corbel"/>
                <a:cs typeface="Arial"/>
                <a:sym typeface="Arial"/>
              </a:rPr>
              <a:t>GRACIAS.</a:t>
            </a:r>
          </a:p>
        </p:txBody>
      </p:sp>
    </p:spTree>
    <p:extLst>
      <p:ext uri="{BB962C8B-B14F-4D97-AF65-F5344CB8AC3E}">
        <p14:creationId xmlns:p14="http://schemas.microsoft.com/office/powerpoint/2010/main" val="2354151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8AD85-5BCF-4824-0D9E-60D84AD1A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0421" y="2405269"/>
            <a:ext cx="7431157" cy="2387600"/>
          </a:xfrm>
        </p:spPr>
        <p:txBody>
          <a:bodyPr>
            <a:normAutofit/>
          </a:bodyPr>
          <a:lstStyle/>
          <a:p>
            <a:r>
              <a:rPr lang="es-GT" sz="4400" dirty="0"/>
              <a:t>CONSTRUIR JUNTOS EL PAÍS DONDE TODOS QUEREMOS VIVIR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88A29F-CFAB-0B38-07D2-3D2821C53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83675"/>
            <a:ext cx="9144000" cy="443188"/>
          </a:xfrm>
        </p:spPr>
        <p:txBody>
          <a:bodyPr/>
          <a:lstStyle/>
          <a:p>
            <a:r>
              <a:rPr lang="es-GT" dirty="0"/>
              <a:t>Nuestro propósito trascendente</a:t>
            </a:r>
          </a:p>
        </p:txBody>
      </p:sp>
    </p:spTree>
    <p:extLst>
      <p:ext uri="{BB962C8B-B14F-4D97-AF65-F5344CB8AC3E}">
        <p14:creationId xmlns:p14="http://schemas.microsoft.com/office/powerpoint/2010/main" val="396459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>
            <a:extLst>
              <a:ext uri="{FF2B5EF4-FFF2-40B4-BE49-F238E27FC236}">
                <a16:creationId xmlns:a16="http://schemas.microsoft.com/office/drawing/2014/main" id="{AA57CEFF-AAD2-4BAB-7AA6-CB56B7F09558}"/>
              </a:ext>
            </a:extLst>
          </p:cNvPr>
          <p:cNvGrpSpPr/>
          <p:nvPr/>
        </p:nvGrpSpPr>
        <p:grpSpPr>
          <a:xfrm>
            <a:off x="8045723" y="1704336"/>
            <a:ext cx="5359283" cy="11134243"/>
            <a:chOff x="8045723" y="1690688"/>
            <a:chExt cx="5359283" cy="11134243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D31DE45-5931-F349-5C3D-730BB2E2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5723" y="1690688"/>
              <a:ext cx="5359283" cy="11134243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07F58CB-3809-E925-09A8-671EAEA9F88F}"/>
                </a:ext>
              </a:extLst>
            </p:cNvPr>
            <p:cNvSpPr txBox="1"/>
            <p:nvPr/>
          </p:nvSpPr>
          <p:spPr>
            <a:xfrm>
              <a:off x="9685656" y="4274760"/>
              <a:ext cx="207941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2600" b="1" dirty="0">
                  <a:solidFill>
                    <a:schemeClr val="bg1"/>
                  </a:solidFill>
                  <a:latin typeface="Raleway" pitchFamily="2" charset="77"/>
                </a:rPr>
                <a:t>y formación</a:t>
              </a:r>
            </a:p>
            <a:p>
              <a:pPr algn="ctr"/>
              <a:r>
                <a:rPr lang="es-GT" sz="2600" b="1" dirty="0">
                  <a:solidFill>
                    <a:schemeClr val="bg1"/>
                  </a:solidFill>
                  <a:latin typeface="Raleway" pitchFamily="2" charset="77"/>
                </a:rPr>
                <a:t>en Valores</a:t>
              </a:r>
              <a:endParaRPr lang="es-GT" sz="2600" dirty="0">
                <a:latin typeface="Raleway" pitchFamily="2" charset="77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807CBE11-9E50-58A7-3257-25396F6E281A}"/>
              </a:ext>
            </a:extLst>
          </p:cNvPr>
          <p:cNvGrpSpPr/>
          <p:nvPr/>
        </p:nvGrpSpPr>
        <p:grpSpPr>
          <a:xfrm>
            <a:off x="-955236" y="1690688"/>
            <a:ext cx="5359283" cy="11134243"/>
            <a:chOff x="-955236" y="1690688"/>
            <a:chExt cx="5359283" cy="1113424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385BFCC-08D0-7606-6C75-20CAC99A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55236" y="1690688"/>
              <a:ext cx="5359283" cy="11134243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6ADC91F6-D246-CB7A-D120-E518796D2FA8}"/>
                </a:ext>
              </a:extLst>
            </p:cNvPr>
            <p:cNvSpPr txBox="1"/>
            <p:nvPr/>
          </p:nvSpPr>
          <p:spPr>
            <a:xfrm>
              <a:off x="579258" y="4274760"/>
              <a:ext cx="234711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2600" b="1" dirty="0">
                  <a:solidFill>
                    <a:schemeClr val="bg1"/>
                  </a:solidFill>
                  <a:latin typeface="Raleway" pitchFamily="2" charset="77"/>
                </a:rPr>
                <a:t>Desarrollo de</a:t>
              </a:r>
            </a:p>
            <a:p>
              <a:pPr algn="ctr"/>
              <a:r>
                <a:rPr lang="es-GT" sz="2600" b="1" dirty="0">
                  <a:solidFill>
                    <a:schemeClr val="bg1"/>
                  </a:solidFill>
                  <a:latin typeface="Raleway" pitchFamily="2" charset="77"/>
                </a:rPr>
                <a:t>capacidades</a:t>
              </a:r>
              <a:endParaRPr lang="es-GT" sz="2600" dirty="0">
                <a:latin typeface="Raleway" pitchFamily="2" charset="77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853833F-593B-4901-BDF1-5CB74C850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65" y="23931"/>
            <a:ext cx="10515600" cy="1325563"/>
          </a:xfrm>
        </p:spPr>
        <p:txBody>
          <a:bodyPr>
            <a:normAutofit/>
          </a:bodyPr>
          <a:lstStyle/>
          <a:p>
            <a:r>
              <a:rPr lang="es-GT" sz="3600" dirty="0"/>
              <a:t>Enfoque de nuestras acciones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0D8A428-391C-592F-E6E1-D9B6ED473A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19140"/>
            <a:ext cx="12192000" cy="638860"/>
          </a:xfrm>
          <a:prstGeom prst="rect">
            <a:avLst/>
          </a:prstGeom>
        </p:spPr>
      </p:pic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E6484CA5-8CF9-2E98-694B-277721B41CB1}"/>
              </a:ext>
            </a:extLst>
          </p:cNvPr>
          <p:cNvSpPr txBox="1">
            <a:spLocks/>
          </p:cNvSpPr>
          <p:nvPr/>
        </p:nvSpPr>
        <p:spPr>
          <a:xfrm>
            <a:off x="3455743" y="2401021"/>
            <a:ext cx="5767405" cy="63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sz="3600" b="1" dirty="0">
                <a:solidFill>
                  <a:schemeClr val="bg2">
                    <a:lumMod val="50000"/>
                  </a:schemeClr>
                </a:solidFill>
              </a:rPr>
              <a:t>SER EL MEJOR ALIADO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962EB437-4084-DEF8-2991-2CF904AF7BE5}"/>
              </a:ext>
            </a:extLst>
          </p:cNvPr>
          <p:cNvSpPr txBox="1">
            <a:spLocks/>
          </p:cNvSpPr>
          <p:nvPr/>
        </p:nvSpPr>
        <p:spPr>
          <a:xfrm>
            <a:off x="4045440" y="3133080"/>
            <a:ext cx="4820250" cy="2283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GT" sz="3600" dirty="0"/>
              <a:t>Para la transformación positiva de nuestros entornos</a:t>
            </a:r>
          </a:p>
        </p:txBody>
      </p:sp>
    </p:spTree>
    <p:extLst>
      <p:ext uri="{BB962C8B-B14F-4D97-AF65-F5344CB8AC3E}">
        <p14:creationId xmlns:p14="http://schemas.microsoft.com/office/powerpoint/2010/main" val="18558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B9946A12-F14A-563D-B707-ABB91D49C3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72" y="340242"/>
            <a:ext cx="5698818" cy="2668266"/>
          </a:xfrm>
          <a:prstGeom prst="rect">
            <a:avLst/>
          </a:prstGeom>
          <a:effectLst>
            <a:outerShdw blurRad="319081" dist="38100" dir="2700000" sx="101217" sy="101217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8125696-BC04-4210-FA2F-65FA0A195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72" y="3275334"/>
            <a:ext cx="5698818" cy="2668266"/>
          </a:xfrm>
          <a:prstGeom prst="rect">
            <a:avLst/>
          </a:prstGeom>
          <a:effectLst>
            <a:outerShdw blurRad="319081" dist="38100" dir="2700000" sx="101217" sy="101217" algn="t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1BBCD97-7195-A7D2-4585-8C144D077D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356" y="340242"/>
            <a:ext cx="5698818" cy="2668266"/>
          </a:xfrm>
          <a:prstGeom prst="rect">
            <a:avLst/>
          </a:prstGeom>
          <a:effectLst>
            <a:outerShdw blurRad="319081" dist="38100" dir="2700000" sx="101217" sy="101217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9B42A10-D5AC-96AA-328C-9DAB212AA0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356" y="3275334"/>
            <a:ext cx="5698818" cy="2668266"/>
          </a:xfrm>
          <a:prstGeom prst="rect">
            <a:avLst/>
          </a:prstGeom>
          <a:effectLst>
            <a:outerShdw blurRad="319081" dist="38100" dir="2700000" sx="101217" sy="101217" algn="t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7C7D0E-D332-656C-1888-E69A37B16C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681" y="1933657"/>
            <a:ext cx="3947317" cy="2471999"/>
          </a:xfrm>
          <a:prstGeom prst="rect">
            <a:avLst/>
          </a:prstGeom>
          <a:effectLst>
            <a:outerShdw blurRad="392621" dist="38100" dir="2700000" sx="101599" sy="101599" algn="t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47EDFD2-E662-95EC-D71E-77A5C33D5AF6}"/>
              </a:ext>
            </a:extLst>
          </p:cNvPr>
          <p:cNvSpPr txBox="1"/>
          <p:nvPr/>
        </p:nvSpPr>
        <p:spPr>
          <a:xfrm>
            <a:off x="4556431" y="2384826"/>
            <a:ext cx="2860078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GT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</a:rPr>
              <a:t>Nuestros</a:t>
            </a:r>
          </a:p>
          <a:p>
            <a:pPr algn="ctr"/>
            <a:r>
              <a:rPr lang="es-GT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</a:rPr>
              <a:t>Valores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E7CEC9D-36C9-5288-60A1-B2AC4A69A73F}"/>
              </a:ext>
            </a:extLst>
          </p:cNvPr>
          <p:cNvSpPr txBox="1"/>
          <p:nvPr/>
        </p:nvSpPr>
        <p:spPr>
          <a:xfrm>
            <a:off x="1553758" y="1164409"/>
            <a:ext cx="312777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Comportamiento</a:t>
            </a:r>
          </a:p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É</a:t>
            </a:r>
            <a:r>
              <a:rPr lang="es-GT" sz="2800" b="1" dirty="0" smtClean="0">
                <a:solidFill>
                  <a:schemeClr val="bg1"/>
                </a:solidFill>
                <a:latin typeface="Raleway" pitchFamily="2" charset="77"/>
              </a:rPr>
              <a:t>tico</a:t>
            </a:r>
            <a:endParaRPr lang="es-GT" sz="2800" b="1" dirty="0">
              <a:solidFill>
                <a:schemeClr val="bg1"/>
              </a:solidFill>
              <a:latin typeface="Raleway" pitchFamily="2" charset="77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BDCB8A6-7DC3-26D7-5474-1846C614D4E7}"/>
              </a:ext>
            </a:extLst>
          </p:cNvPr>
          <p:cNvSpPr txBox="1"/>
          <p:nvPr/>
        </p:nvSpPr>
        <p:spPr>
          <a:xfrm>
            <a:off x="7523287" y="4132413"/>
            <a:ext cx="311495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Compromiso con</a:t>
            </a:r>
          </a:p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la sostenibilidad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A5CA5E-3D82-7588-C25E-BF17B3DC17DF}"/>
              </a:ext>
            </a:extLst>
          </p:cNvPr>
          <p:cNvSpPr txBox="1"/>
          <p:nvPr/>
        </p:nvSpPr>
        <p:spPr>
          <a:xfrm>
            <a:off x="8130825" y="1164409"/>
            <a:ext cx="189987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Liderazgo</a:t>
            </a:r>
          </a:p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genuino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FA59B5-1FCB-0B12-38A8-0AE1357C7CC9}"/>
              </a:ext>
            </a:extLst>
          </p:cNvPr>
          <p:cNvSpPr txBox="1"/>
          <p:nvPr/>
        </p:nvSpPr>
        <p:spPr>
          <a:xfrm>
            <a:off x="2035461" y="4347856"/>
            <a:ext cx="216437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  <a:latin typeface="Raleway" pitchFamily="2" charset="77"/>
              </a:rPr>
              <a:t>Solidaridad</a:t>
            </a:r>
          </a:p>
        </p:txBody>
      </p:sp>
    </p:spTree>
    <p:extLst>
      <p:ext uri="{BB962C8B-B14F-4D97-AF65-F5344CB8AC3E}">
        <p14:creationId xmlns:p14="http://schemas.microsoft.com/office/powerpoint/2010/main" val="3741695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66A8C-D715-5DF7-012E-04A435FE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s-GT" dirty="0" smtClean="0"/>
              <a:t> NUESTRO ENFOQUE ESTRATÉGICO</a:t>
            </a:r>
            <a:br>
              <a:rPr lang="es-GT" dirty="0" smtClean="0"/>
            </a:br>
            <a:r>
              <a:rPr lang="es-GT" dirty="0" smtClean="0"/>
              <a:t>2021-2025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309014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C3805-6BFF-1654-ABF3-AE9933B3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71" y="211908"/>
            <a:ext cx="10105938" cy="1149350"/>
          </a:xfrm>
        </p:spPr>
        <p:txBody>
          <a:bodyPr>
            <a:normAutofit fontScale="90000"/>
          </a:bodyPr>
          <a:lstStyle/>
          <a:p>
            <a:r>
              <a:rPr lang="es-GT" sz="6600" dirty="0" smtClean="0"/>
              <a:t>Promovemos los derechos de la niñez y la juventud  </a:t>
            </a:r>
            <a:endParaRPr lang="es-GT" sz="66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5D8BB75-E21F-3862-383F-DC3D80AE1986}"/>
              </a:ext>
            </a:extLst>
          </p:cNvPr>
          <p:cNvSpPr txBox="1">
            <a:spLocks/>
          </p:cNvSpPr>
          <p:nvPr/>
        </p:nvSpPr>
        <p:spPr>
          <a:xfrm>
            <a:off x="3594309" y="368341"/>
            <a:ext cx="4661796" cy="85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s-GT" sz="2000" b="1" dirty="0"/>
          </a:p>
        </p:txBody>
      </p:sp>
      <p:grpSp>
        <p:nvGrpSpPr>
          <p:cNvPr id="8" name="Google Shape;187;p18">
            <a:extLst>
              <a:ext uri="{FF2B5EF4-FFF2-40B4-BE49-F238E27FC236}">
                <a16:creationId xmlns:a16="http://schemas.microsoft.com/office/drawing/2014/main" id="{51637A87-9436-1636-2558-2722B3A15B7D}"/>
              </a:ext>
            </a:extLst>
          </p:cNvPr>
          <p:cNvGrpSpPr/>
          <p:nvPr/>
        </p:nvGrpSpPr>
        <p:grpSpPr>
          <a:xfrm>
            <a:off x="8143866" y="1805149"/>
            <a:ext cx="3493202" cy="1640183"/>
            <a:chOff x="8386349" y="5081602"/>
            <a:chExt cx="3487748" cy="1638059"/>
          </a:xfrm>
          <a:solidFill>
            <a:srgbClr val="C2D501"/>
          </a:solidFill>
        </p:grpSpPr>
        <p:sp>
          <p:nvSpPr>
            <p:cNvPr id="9" name="Google Shape;188;p18">
              <a:extLst>
                <a:ext uri="{FF2B5EF4-FFF2-40B4-BE49-F238E27FC236}">
                  <a16:creationId xmlns:a16="http://schemas.microsoft.com/office/drawing/2014/main" id="{C03BF5B2-239A-50BF-884B-B2AC2A9AD9B3}"/>
                </a:ext>
              </a:extLst>
            </p:cNvPr>
            <p:cNvSpPr/>
            <p:nvPr/>
          </p:nvSpPr>
          <p:spPr>
            <a:xfrm>
              <a:off x="8386349" y="5081602"/>
              <a:ext cx="3487748" cy="1638059"/>
            </a:xfrm>
            <a:custGeom>
              <a:avLst/>
              <a:gdLst/>
              <a:ahLst/>
              <a:cxnLst/>
              <a:rect l="l" t="t" r="r" b="b"/>
              <a:pathLst>
                <a:path w="2552" h="1052" extrusionOk="0">
                  <a:moveTo>
                    <a:pt x="1504" y="265"/>
                  </a:moveTo>
                  <a:lnTo>
                    <a:pt x="1275" y="0"/>
                  </a:lnTo>
                  <a:lnTo>
                    <a:pt x="1046" y="265"/>
                  </a:lnTo>
                  <a:lnTo>
                    <a:pt x="0" y="265"/>
                  </a:lnTo>
                  <a:lnTo>
                    <a:pt x="0" y="1051"/>
                  </a:lnTo>
                  <a:lnTo>
                    <a:pt x="2551" y="1051"/>
                  </a:lnTo>
                  <a:lnTo>
                    <a:pt x="2551" y="265"/>
                  </a:lnTo>
                  <a:lnTo>
                    <a:pt x="1504" y="265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45722" tIns="22861" rIns="45722" bIns="22861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b="1">
                <a:solidFill>
                  <a:srgbClr val="AAAAA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5" name="Google Shape;189;p18">
              <a:extLst>
                <a:ext uri="{FF2B5EF4-FFF2-40B4-BE49-F238E27FC236}">
                  <a16:creationId xmlns:a16="http://schemas.microsoft.com/office/drawing/2014/main" id="{716BC018-A0DE-A067-AB47-D325A7F4FD5B}"/>
                </a:ext>
              </a:extLst>
            </p:cNvPr>
            <p:cNvSpPr txBox="1"/>
            <p:nvPr/>
          </p:nvSpPr>
          <p:spPr>
            <a:xfrm>
              <a:off x="8677249" y="5938660"/>
              <a:ext cx="2915842" cy="41496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22" tIns="22861" rIns="45722" bIns="22861" anchor="ctr" anchorCtr="0">
              <a:sp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n-US" sz="2400" b="1" dirty="0" smtClean="0">
                  <a:solidFill>
                    <a:srgbClr val="FFFFFF"/>
                  </a:solidFill>
                  <a:latin typeface="Poppins SemiBold" panose="020B0604020202020204" charset="0"/>
                  <a:ea typeface="Poppins SemiBold"/>
                  <a:cs typeface="Poppins SemiBold" panose="020B0604020202020204" charset="0"/>
                  <a:sym typeface="Poppins SemiBold"/>
                </a:rPr>
                <a:t>COMUNIDADES</a:t>
              </a:r>
              <a:endParaRPr sz="2400" b="1" dirty="0">
                <a:solidFill>
                  <a:srgbClr val="FFFFFF"/>
                </a:solidFill>
                <a:latin typeface="Poppins SemiBold" panose="020B0604020202020204" charset="0"/>
                <a:ea typeface="Poppins SemiBold"/>
                <a:cs typeface="Poppins SemiBold" panose="020B0604020202020204" charset="0"/>
                <a:sym typeface="Poppins SemiBold"/>
              </a:endParaRPr>
            </a:p>
          </p:txBody>
        </p:sp>
      </p:grpSp>
      <p:sp>
        <p:nvSpPr>
          <p:cNvPr id="17" name="Google Shape;200;p18">
            <a:extLst>
              <a:ext uri="{FF2B5EF4-FFF2-40B4-BE49-F238E27FC236}">
                <a16:creationId xmlns:a16="http://schemas.microsoft.com/office/drawing/2014/main" id="{85DEA780-3E33-7082-D149-87BE152F7EAF}"/>
              </a:ext>
            </a:extLst>
          </p:cNvPr>
          <p:cNvSpPr/>
          <p:nvPr/>
        </p:nvSpPr>
        <p:spPr>
          <a:xfrm>
            <a:off x="574752" y="1802509"/>
            <a:ext cx="3493202" cy="1640185"/>
          </a:xfrm>
          <a:custGeom>
            <a:avLst/>
            <a:gdLst/>
            <a:ahLst/>
            <a:cxnLst/>
            <a:rect l="l" t="t" r="r" b="b"/>
            <a:pathLst>
              <a:path w="2552" h="1052" extrusionOk="0">
                <a:moveTo>
                  <a:pt x="1504" y="265"/>
                </a:moveTo>
                <a:lnTo>
                  <a:pt x="1275" y="0"/>
                </a:lnTo>
                <a:lnTo>
                  <a:pt x="1046" y="265"/>
                </a:lnTo>
                <a:lnTo>
                  <a:pt x="0" y="265"/>
                </a:lnTo>
                <a:lnTo>
                  <a:pt x="0" y="1051"/>
                </a:lnTo>
                <a:lnTo>
                  <a:pt x="2551" y="1051"/>
                </a:lnTo>
                <a:lnTo>
                  <a:pt x="2551" y="265"/>
                </a:lnTo>
                <a:lnTo>
                  <a:pt x="1504" y="265"/>
                </a:lnTo>
              </a:path>
            </a:pathLst>
          </a:custGeom>
          <a:solidFill>
            <a:srgbClr val="005D63"/>
          </a:solidFill>
          <a:ln>
            <a:solidFill>
              <a:srgbClr val="005D63"/>
            </a:solidFill>
          </a:ln>
        </p:spPr>
        <p:txBody>
          <a:bodyPr spcFirstLastPara="1" wrap="square" lIns="45722" tIns="22861" rIns="45722" bIns="22861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4800" b="1" dirty="0">
              <a:solidFill>
                <a:srgbClr val="AAAAAA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" name="Google Shape;201;p18">
            <a:extLst>
              <a:ext uri="{FF2B5EF4-FFF2-40B4-BE49-F238E27FC236}">
                <a16:creationId xmlns:a16="http://schemas.microsoft.com/office/drawing/2014/main" id="{B43FB5E2-B3E3-C978-5D4C-DE7A185BC2FD}"/>
              </a:ext>
            </a:extLst>
          </p:cNvPr>
          <p:cNvSpPr txBox="1"/>
          <p:nvPr/>
        </p:nvSpPr>
        <p:spPr>
          <a:xfrm>
            <a:off x="1157462" y="2660867"/>
            <a:ext cx="2809086" cy="4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2" tIns="22861" rIns="45722" bIns="22861" anchor="ctr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s-GT" sz="2800" b="1" dirty="0">
                <a:solidFill>
                  <a:srgbClr val="FFFFFF"/>
                </a:solidFill>
                <a:latin typeface="Poppins SemiBold" panose="020B0604020202020204" charset="0"/>
                <a:ea typeface="Poppins SemiBold"/>
                <a:cs typeface="Poppins SemiBold" panose="020B0604020202020204" charset="0"/>
                <a:sym typeface="Poppins SemiBold"/>
              </a:rPr>
              <a:t>INFANCIA</a:t>
            </a:r>
            <a:endParaRPr sz="2800" b="1" dirty="0">
              <a:solidFill>
                <a:srgbClr val="FFFFFF"/>
              </a:solidFill>
              <a:latin typeface="Poppins SemiBold" panose="020B0604020202020204" charset="0"/>
              <a:ea typeface="Poppins SemiBold"/>
              <a:cs typeface="Poppins SemiBold" panose="020B0604020202020204" charset="0"/>
              <a:sym typeface="Poppins SemiBold"/>
            </a:endParaRPr>
          </a:p>
        </p:txBody>
      </p:sp>
      <p:grpSp>
        <p:nvGrpSpPr>
          <p:cNvPr id="19" name="Google Shape;202;p18">
            <a:extLst>
              <a:ext uri="{FF2B5EF4-FFF2-40B4-BE49-F238E27FC236}">
                <a16:creationId xmlns:a16="http://schemas.microsoft.com/office/drawing/2014/main" id="{63F86F2B-3C24-CDFE-0624-086D447ABA66}"/>
              </a:ext>
            </a:extLst>
          </p:cNvPr>
          <p:cNvGrpSpPr/>
          <p:nvPr/>
        </p:nvGrpSpPr>
        <p:grpSpPr>
          <a:xfrm>
            <a:off x="4359309" y="1805149"/>
            <a:ext cx="3493202" cy="1640183"/>
            <a:chOff x="4372803" y="5081602"/>
            <a:chExt cx="3487748" cy="1638059"/>
          </a:xfrm>
          <a:solidFill>
            <a:srgbClr val="0098A7"/>
          </a:solidFill>
        </p:grpSpPr>
        <p:sp>
          <p:nvSpPr>
            <p:cNvPr id="20" name="Google Shape;203;p18">
              <a:extLst>
                <a:ext uri="{FF2B5EF4-FFF2-40B4-BE49-F238E27FC236}">
                  <a16:creationId xmlns:a16="http://schemas.microsoft.com/office/drawing/2014/main" id="{8A17DED4-D507-D6B5-A4C0-BCD0D384BD8E}"/>
                </a:ext>
              </a:extLst>
            </p:cNvPr>
            <p:cNvSpPr/>
            <p:nvPr/>
          </p:nvSpPr>
          <p:spPr>
            <a:xfrm>
              <a:off x="4372803" y="5081602"/>
              <a:ext cx="3487748" cy="1638059"/>
            </a:xfrm>
            <a:custGeom>
              <a:avLst/>
              <a:gdLst/>
              <a:ahLst/>
              <a:cxnLst/>
              <a:rect l="l" t="t" r="r" b="b"/>
              <a:pathLst>
                <a:path w="2552" h="1052" extrusionOk="0">
                  <a:moveTo>
                    <a:pt x="1504" y="265"/>
                  </a:moveTo>
                  <a:lnTo>
                    <a:pt x="1275" y="0"/>
                  </a:lnTo>
                  <a:lnTo>
                    <a:pt x="1046" y="265"/>
                  </a:lnTo>
                  <a:lnTo>
                    <a:pt x="0" y="265"/>
                  </a:lnTo>
                  <a:lnTo>
                    <a:pt x="0" y="1051"/>
                  </a:lnTo>
                  <a:lnTo>
                    <a:pt x="2551" y="1051"/>
                  </a:lnTo>
                  <a:lnTo>
                    <a:pt x="2551" y="265"/>
                  </a:lnTo>
                  <a:lnTo>
                    <a:pt x="1504" y="265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45722" tIns="22861" rIns="45722" bIns="22861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4800" b="1">
                <a:solidFill>
                  <a:srgbClr val="AAAAAA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1" name="Google Shape;204;p18">
              <a:extLst>
                <a:ext uri="{FF2B5EF4-FFF2-40B4-BE49-F238E27FC236}">
                  <a16:creationId xmlns:a16="http://schemas.microsoft.com/office/drawing/2014/main" id="{C4763D2E-9883-6C31-D05C-59BECC68EED7}"/>
                </a:ext>
              </a:extLst>
            </p:cNvPr>
            <p:cNvSpPr txBox="1"/>
            <p:nvPr/>
          </p:nvSpPr>
          <p:spPr>
            <a:xfrm>
              <a:off x="4663703" y="5902747"/>
              <a:ext cx="2804700" cy="47643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22" tIns="22861" rIns="45722" bIns="22861" anchor="ctr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800" b="1" dirty="0">
                  <a:solidFill>
                    <a:srgbClr val="FFFFFF"/>
                  </a:solidFill>
                  <a:latin typeface="Poppins SemiBold" panose="020B0604020202020204" charset="0"/>
                  <a:ea typeface="Poppins SemiBold"/>
                  <a:cs typeface="Poppins SemiBold" panose="020B0604020202020204" charset="0"/>
                  <a:sym typeface="Poppins SemiBold"/>
                </a:rPr>
                <a:t>         JUVENTUD</a:t>
              </a:r>
              <a:endParaRPr sz="1600" dirty="0">
                <a:latin typeface="Poppins SemiBold" panose="020B0604020202020204" charset="0"/>
                <a:cs typeface="Poppins SemiBold" panose="020B0604020202020204" charset="0"/>
              </a:endParaRPr>
            </a:p>
          </p:txBody>
        </p:sp>
      </p:grp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F1B136AB-FDAD-C611-E5A4-4B1B34FA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868" y="4164572"/>
            <a:ext cx="9720263" cy="180022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DESARROLLO DE CAPACIDADES Y </a:t>
            </a:r>
            <a:r>
              <a:rPr lang="es-GT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FORMACIÓN </a:t>
            </a:r>
            <a:r>
              <a:rPr lang="es-GT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VALORES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400" dirty="0"/>
              <a:t>Desarrollo de </a:t>
            </a:r>
            <a:r>
              <a:rPr lang="en-US" sz="2400" dirty="0" err="1"/>
              <a:t>capacidades</a:t>
            </a:r>
            <a:r>
              <a:rPr lang="en-US" sz="2400" dirty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medio</a:t>
            </a:r>
            <a:r>
              <a:rPr lang="en-US" sz="2400" dirty="0" smtClean="0"/>
              <a:t> de </a:t>
            </a:r>
            <a:r>
              <a:rPr lang="en-US" sz="2400" b="1" dirty="0" smtClean="0"/>
              <a:t>EDUCACIÓN</a:t>
            </a:r>
            <a:r>
              <a:rPr lang="en-US" sz="2400" dirty="0" smtClean="0"/>
              <a:t> a lo largo de la </a:t>
            </a:r>
            <a:r>
              <a:rPr lang="en-US" sz="2400" dirty="0" err="1" smtClean="0"/>
              <a:t>vida</a:t>
            </a:r>
            <a:r>
              <a:rPr lang="en-US" sz="2400" dirty="0" smtClean="0"/>
              <a:t>: </a:t>
            </a:r>
            <a:r>
              <a:rPr lang="en-US" sz="2400" dirty="0" err="1" smtClean="0"/>
              <a:t>competencias</a:t>
            </a:r>
            <a:r>
              <a:rPr lang="en-US" sz="2400" dirty="0" smtClean="0"/>
              <a:t> </a:t>
            </a:r>
            <a:r>
              <a:rPr lang="en-US" sz="2400" dirty="0" err="1" smtClean="0"/>
              <a:t>duras</a:t>
            </a:r>
            <a:r>
              <a:rPr lang="en-US" sz="2400" dirty="0" smtClean="0"/>
              <a:t>/</a:t>
            </a:r>
            <a:r>
              <a:rPr lang="en-US" sz="2400" dirty="0" err="1" smtClean="0"/>
              <a:t>blandas</a:t>
            </a:r>
            <a:r>
              <a:rPr lang="en-US" sz="2400" dirty="0"/>
              <a:t>, para </a:t>
            </a:r>
            <a:r>
              <a:rPr lang="en-US" sz="2400" dirty="0" err="1" smtClean="0"/>
              <a:t>fortalecer</a:t>
            </a:r>
            <a:r>
              <a:rPr lang="en-US" sz="2400" dirty="0" smtClean="0"/>
              <a:t> las  </a:t>
            </a:r>
            <a:r>
              <a:rPr lang="en-US" sz="2400" b="1" dirty="0" smtClean="0"/>
              <a:t>OPORTUNIDADES EMPRENDEDORAS Y LABORALES </a:t>
            </a:r>
            <a:r>
              <a:rPr lang="en-US" sz="2400" dirty="0" smtClean="0"/>
              <a:t>, </a:t>
            </a:r>
            <a:r>
              <a:rPr lang="en-US" sz="2400" dirty="0"/>
              <a:t>diálogo, negociación, para la construcción de una </a:t>
            </a:r>
            <a:r>
              <a:rPr lang="en-US" sz="2400" b="1" dirty="0"/>
              <a:t>CIUDADANÍA ACTIVA Y RESPONSABLE</a:t>
            </a:r>
            <a:r>
              <a:rPr lang="en-US" sz="2400" dirty="0"/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67B0753-B312-45C8-9671-DE919E682D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71" y="2411484"/>
            <a:ext cx="893467" cy="893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E7B8A2-B53B-FC0B-0AB2-0A82EFF980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245" y="2389104"/>
            <a:ext cx="919218" cy="8832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FD2164-EB1F-3507-882A-DD9F6DC44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776" y="2389103"/>
            <a:ext cx="915847" cy="9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6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896A975A-0C5B-0172-5D53-C418564725CF}"/>
              </a:ext>
            </a:extLst>
          </p:cNvPr>
          <p:cNvGrpSpPr/>
          <p:nvPr/>
        </p:nvGrpSpPr>
        <p:grpSpPr>
          <a:xfrm>
            <a:off x="497687" y="937520"/>
            <a:ext cx="10838239" cy="4778140"/>
            <a:chOff x="-1158533" y="162977"/>
            <a:chExt cx="12891285" cy="5967101"/>
          </a:xfrm>
        </p:grpSpPr>
        <p:sp>
          <p:nvSpPr>
            <p:cNvPr id="39" name="Trapecio 38">
              <a:extLst>
                <a:ext uri="{FF2B5EF4-FFF2-40B4-BE49-F238E27FC236}">
                  <a16:creationId xmlns:a16="http://schemas.microsoft.com/office/drawing/2014/main" id="{173F3287-C6AE-5254-B1D6-EFCA88368176}"/>
                </a:ext>
              </a:extLst>
            </p:cNvPr>
            <p:cNvSpPr/>
            <p:nvPr/>
          </p:nvSpPr>
          <p:spPr>
            <a:xfrm>
              <a:off x="771525" y="4375271"/>
              <a:ext cx="10801350" cy="1564979"/>
            </a:xfrm>
            <a:prstGeom prst="trapezoid">
              <a:avLst>
                <a:gd name="adj" fmla="val 107444"/>
              </a:avLst>
            </a:prstGeom>
            <a:noFill/>
            <a:ln w="339725">
              <a:solidFill>
                <a:srgbClr val="1C81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F331FD75-7797-8B4C-E98D-DFEBAB6BB752}"/>
                </a:ext>
              </a:extLst>
            </p:cNvPr>
            <p:cNvSpPr txBox="1"/>
            <p:nvPr/>
          </p:nvSpPr>
          <p:spPr>
            <a:xfrm>
              <a:off x="4248997" y="5761086"/>
              <a:ext cx="3416806" cy="36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1400" b="1" dirty="0">
                  <a:solidFill>
                    <a:schemeClr val="bg1"/>
                  </a:solidFill>
                  <a:latin typeface="Raleway" pitchFamily="2" charset="77"/>
                </a:rPr>
                <a:t>FUNDACIÓN CARLOS F. NOVELLA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056A4846-199C-97D3-D5C4-D6B4F20208F2}"/>
                </a:ext>
              </a:extLst>
            </p:cNvPr>
            <p:cNvSpPr txBox="1"/>
            <p:nvPr/>
          </p:nvSpPr>
          <p:spPr>
            <a:xfrm>
              <a:off x="4986131" y="4213686"/>
              <a:ext cx="2219727" cy="34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3. Temas transversales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5A85913C-282D-1725-6A5A-3E3FC269AF8F}"/>
                </a:ext>
              </a:extLst>
            </p:cNvPr>
            <p:cNvSpPr txBox="1"/>
            <p:nvPr/>
          </p:nvSpPr>
          <p:spPr>
            <a:xfrm rot="19025429">
              <a:off x="301755" y="4984799"/>
              <a:ext cx="2665883" cy="34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1. Desarrollo Organizacional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EC45ACEA-40E5-898E-CE64-AA9B8387E5DF}"/>
                </a:ext>
              </a:extLst>
            </p:cNvPr>
            <p:cNvSpPr txBox="1"/>
            <p:nvPr/>
          </p:nvSpPr>
          <p:spPr>
            <a:xfrm rot="2588585">
              <a:off x="9688438" y="4960921"/>
              <a:ext cx="2044314" cy="345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2. Modelo de gestión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F8B8A1AF-1B19-BFBA-91CB-7AAA1FB0A2E7}"/>
                </a:ext>
              </a:extLst>
            </p:cNvPr>
            <p:cNvSpPr txBox="1"/>
            <p:nvPr/>
          </p:nvSpPr>
          <p:spPr>
            <a:xfrm>
              <a:off x="-1100538" y="4699829"/>
              <a:ext cx="1646789" cy="77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b="1" dirty="0">
                  <a:solidFill>
                    <a:srgbClr val="1C8132"/>
                  </a:solidFill>
                  <a:latin typeface="Raleway" pitchFamily="2" charset="77"/>
                </a:rPr>
                <a:t>LÍNEAS DE ACCIÓN</a:t>
              </a:r>
            </a:p>
            <a:p>
              <a:r>
                <a:rPr lang="es-GT" sz="1050" dirty="0">
                  <a:solidFill>
                    <a:srgbClr val="1C8132"/>
                  </a:solidFill>
                  <a:latin typeface="Raleway" pitchFamily="2" charset="77"/>
                </a:rPr>
                <a:t>INTERVENCIONES</a:t>
              </a:r>
            </a:p>
          </p:txBody>
        </p:sp>
        <p:grpSp>
          <p:nvGrpSpPr>
            <p:cNvPr id="70" name="Grupo 69">
              <a:extLst>
                <a:ext uri="{FF2B5EF4-FFF2-40B4-BE49-F238E27FC236}">
                  <a16:creationId xmlns:a16="http://schemas.microsoft.com/office/drawing/2014/main" id="{632E00B7-5B0C-0B94-25A6-9126CB7E63ED}"/>
                </a:ext>
              </a:extLst>
            </p:cNvPr>
            <p:cNvGrpSpPr/>
            <p:nvPr/>
          </p:nvGrpSpPr>
          <p:grpSpPr>
            <a:xfrm>
              <a:off x="2476309" y="4621113"/>
              <a:ext cx="7108254" cy="1073294"/>
              <a:chOff x="3271529" y="1627020"/>
              <a:chExt cx="5575616" cy="841877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9B85310-DE6F-9CA0-8399-1C8464D261F1}"/>
                  </a:ext>
                </a:extLst>
              </p:cNvPr>
              <p:cNvSpPr/>
              <p:nvPr/>
            </p:nvSpPr>
            <p:spPr>
              <a:xfrm>
                <a:off x="4739704" y="1713836"/>
                <a:ext cx="470630" cy="201045"/>
              </a:xfrm>
              <a:prstGeom prst="rect">
                <a:avLst/>
              </a:prstGeom>
              <a:gradFill>
                <a:gsLst>
                  <a:gs pos="13000">
                    <a:srgbClr val="9DDDE0"/>
                  </a:gs>
                  <a:gs pos="89000">
                    <a:srgbClr val="95C0C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54260F0B-13E5-0784-F1D6-F6689A4B0A0A}"/>
                  </a:ext>
                </a:extLst>
              </p:cNvPr>
              <p:cNvSpPr/>
              <p:nvPr/>
            </p:nvSpPr>
            <p:spPr>
              <a:xfrm>
                <a:off x="5493814" y="171383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95C0C0"/>
                  </a:gs>
                  <a:gs pos="89000">
                    <a:srgbClr val="DCE472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26C7B3D2-542E-8C26-3548-97C7938C92AC}"/>
                  </a:ext>
                </a:extLst>
              </p:cNvPr>
              <p:cNvSpPr/>
              <p:nvPr/>
            </p:nvSpPr>
            <p:spPr>
              <a:xfrm>
                <a:off x="6234598" y="171383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DCE472"/>
                  </a:gs>
                  <a:gs pos="89000">
                    <a:srgbClr val="95C0C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8209315C-8064-FADB-67E1-37E97DBABD13}"/>
                  </a:ext>
                </a:extLst>
              </p:cNvPr>
              <p:cNvSpPr/>
              <p:nvPr/>
            </p:nvSpPr>
            <p:spPr>
              <a:xfrm>
                <a:off x="6974812" y="171383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95C0C0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D1767083-84AC-B75F-8FE8-A81EB5B8FC39}"/>
                  </a:ext>
                </a:extLst>
              </p:cNvPr>
              <p:cNvSpPr/>
              <p:nvPr/>
            </p:nvSpPr>
            <p:spPr>
              <a:xfrm>
                <a:off x="3579189" y="2175706"/>
                <a:ext cx="470630" cy="201045"/>
              </a:xfrm>
              <a:prstGeom prst="rect">
                <a:avLst/>
              </a:prstGeom>
              <a:gradFill>
                <a:gsLst>
                  <a:gs pos="13000">
                    <a:srgbClr val="DCE47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8ED42353-1852-5A9F-C3F1-C12241518D40}"/>
                  </a:ext>
                </a:extLst>
              </p:cNvPr>
              <p:cNvSpPr/>
              <p:nvPr/>
            </p:nvSpPr>
            <p:spPr>
              <a:xfrm>
                <a:off x="4350814" y="217570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9DDDE0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7A9D594E-8394-3BA1-0D6C-0D559EA577E0}"/>
                  </a:ext>
                </a:extLst>
              </p:cNvPr>
              <p:cNvSpPr/>
              <p:nvPr/>
            </p:nvSpPr>
            <p:spPr>
              <a:xfrm rot="10800000">
                <a:off x="5101499" y="217570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DCE47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CB956AC8-8463-67C9-EDEA-2967FEF25DBE}"/>
                  </a:ext>
                </a:extLst>
              </p:cNvPr>
              <p:cNvSpPr/>
              <p:nvPr/>
            </p:nvSpPr>
            <p:spPr>
              <a:xfrm>
                <a:off x="5837144" y="217570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DCE47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19B59C28-2D90-12A9-F29D-1E7815EE9CCF}"/>
                  </a:ext>
                </a:extLst>
              </p:cNvPr>
              <p:cNvSpPr/>
              <p:nvPr/>
            </p:nvSpPr>
            <p:spPr>
              <a:xfrm rot="10800000">
                <a:off x="8052292" y="2175706"/>
                <a:ext cx="463587" cy="201045"/>
              </a:xfrm>
              <a:prstGeom prst="rect">
                <a:avLst/>
              </a:prstGeom>
              <a:gradFill>
                <a:gsLst>
                  <a:gs pos="13000">
                    <a:srgbClr val="DCE47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F3BC7016-3A27-D744-5461-FA28CF0637A4}"/>
                  </a:ext>
                </a:extLst>
              </p:cNvPr>
              <p:cNvSpPr/>
              <p:nvPr/>
            </p:nvSpPr>
            <p:spPr>
              <a:xfrm>
                <a:off x="7312565" y="2175706"/>
                <a:ext cx="470630" cy="201045"/>
              </a:xfrm>
              <a:prstGeom prst="rect">
                <a:avLst/>
              </a:prstGeom>
              <a:gradFill>
                <a:gsLst>
                  <a:gs pos="13000">
                    <a:srgbClr val="1C813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8A188BC0-1984-80D9-B9B5-5FF763C54B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4529" y="162702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51777CC6-F10A-06D0-5B88-9C2338338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8930" y="162702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E41A1C9-4C63-0A88-23A2-0701F507E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3331" y="162702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E8BB80C3-D55E-A078-157B-5ACCA5A46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7732" y="162702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68F6781-E3EF-E6E9-05FF-5F1675268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92133" y="162702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CEB719FF-B02F-A081-BE28-C60637A7A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1529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0756ABCB-D56F-B484-0CCF-7FD4A35E6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0329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AD796CD7-3010-B23A-49DA-4D18DB111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5929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D435374E-149F-C448-14DC-E24BA337B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49133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09D7C8E8-8058-9844-09F9-057A30136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4732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6C1A0B59-3884-0F92-C2AA-FB8ED0E3C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61808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74F1DAC8-0E79-6410-2980-EEF546900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04905" y="2083560"/>
                <a:ext cx="385337" cy="385337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597C6735-0D55-D03C-799C-45DB8D78B2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98802" y="2083560"/>
                <a:ext cx="385337" cy="385337"/>
              </a:xfrm>
              <a:prstGeom prst="rect">
                <a:avLst/>
              </a:prstGeom>
            </p:spPr>
          </p:pic>
          <p:sp>
            <p:nvSpPr>
              <p:cNvPr id="69" name="Rectángulo 68">
                <a:extLst>
                  <a:ext uri="{FF2B5EF4-FFF2-40B4-BE49-F238E27FC236}">
                    <a16:creationId xmlns:a16="http://schemas.microsoft.com/office/drawing/2014/main" id="{50927521-1D31-BA20-A98F-27418DA81E70}"/>
                  </a:ext>
                </a:extLst>
              </p:cNvPr>
              <p:cNvSpPr/>
              <p:nvPr/>
            </p:nvSpPr>
            <p:spPr>
              <a:xfrm rot="10800000">
                <a:off x="6600186" y="2175706"/>
                <a:ext cx="470630" cy="201045"/>
              </a:xfrm>
              <a:prstGeom prst="rect">
                <a:avLst/>
              </a:prstGeom>
              <a:gradFill>
                <a:gsLst>
                  <a:gs pos="13000">
                    <a:srgbClr val="1C8132"/>
                  </a:gs>
                  <a:gs pos="89000">
                    <a:srgbClr val="9DDDE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GT" sz="1400"/>
              </a:p>
            </p:txBody>
          </p:sp>
        </p:grp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36A199C6-5A9A-03BB-17D5-04D72EBDF85B}"/>
                </a:ext>
              </a:extLst>
            </p:cNvPr>
            <p:cNvSpPr/>
            <p:nvPr/>
          </p:nvSpPr>
          <p:spPr>
            <a:xfrm>
              <a:off x="466451" y="3575445"/>
              <a:ext cx="3669609" cy="29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rgbClr val="135D63"/>
                  </a:solidFill>
                  <a:latin typeface="Raleway" pitchFamily="2" charset="77"/>
                </a:rPr>
                <a:t>Infancia</a:t>
              </a:r>
            </a:p>
          </p:txBody>
        </p:sp>
        <p:sp>
          <p:nvSpPr>
            <p:cNvPr id="72" name="Rectángulo 71">
              <a:extLst>
                <a:ext uri="{FF2B5EF4-FFF2-40B4-BE49-F238E27FC236}">
                  <a16:creationId xmlns:a16="http://schemas.microsoft.com/office/drawing/2014/main" id="{7B2522A2-BF8D-DCC1-B3B0-1EDB71F28667}"/>
                </a:ext>
              </a:extLst>
            </p:cNvPr>
            <p:cNvSpPr/>
            <p:nvPr/>
          </p:nvSpPr>
          <p:spPr>
            <a:xfrm>
              <a:off x="4258544" y="3575446"/>
              <a:ext cx="3669609" cy="29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rgbClr val="135D63"/>
                  </a:solidFill>
                  <a:latin typeface="Raleway" pitchFamily="2" charset="77"/>
                </a:rPr>
                <a:t>Juventud</a:t>
              </a:r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9F5483EB-EAFC-31FD-9E50-B6F23A08230B}"/>
                </a:ext>
              </a:extLst>
            </p:cNvPr>
            <p:cNvSpPr/>
            <p:nvPr/>
          </p:nvSpPr>
          <p:spPr>
            <a:xfrm>
              <a:off x="8055940" y="3575445"/>
              <a:ext cx="3669609" cy="295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rgbClr val="135D63"/>
                  </a:solidFill>
                  <a:latin typeface="Raleway" pitchFamily="2" charset="77"/>
                </a:rPr>
                <a:t>Comunidades Sostenibles</a:t>
              </a:r>
            </a:p>
          </p:txBody>
        </p:sp>
        <p:sp>
          <p:nvSpPr>
            <p:cNvPr id="74" name="CuadroTexto 73">
              <a:extLst>
                <a:ext uri="{FF2B5EF4-FFF2-40B4-BE49-F238E27FC236}">
                  <a16:creationId xmlns:a16="http://schemas.microsoft.com/office/drawing/2014/main" id="{C59903EF-D209-FF2F-CBB0-7C31A0399ADD}"/>
                </a:ext>
              </a:extLst>
            </p:cNvPr>
            <p:cNvSpPr txBox="1"/>
            <p:nvPr/>
          </p:nvSpPr>
          <p:spPr>
            <a:xfrm>
              <a:off x="2017573" y="3236892"/>
              <a:ext cx="8330945" cy="34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200" b="1" dirty="0">
                  <a:solidFill>
                    <a:srgbClr val="135D63"/>
                  </a:solidFill>
                  <a:latin typeface="Raleway" pitchFamily="2" charset="77"/>
                </a:rPr>
                <a:t>EDUCACIÓN, FORMACIÓN EN VALORES Y COMPETENCIAS PARA LA VIDA Y EL TRABAJO</a:t>
              </a: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51CC2F39-5FC6-3A38-6702-2CCB2D0C7AA4}"/>
                </a:ext>
              </a:extLst>
            </p:cNvPr>
            <p:cNvSpPr txBox="1"/>
            <p:nvPr/>
          </p:nvSpPr>
          <p:spPr>
            <a:xfrm>
              <a:off x="-1118784" y="3507804"/>
              <a:ext cx="1603882" cy="557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b="1" dirty="0">
                  <a:solidFill>
                    <a:schemeClr val="accent4"/>
                  </a:solidFill>
                  <a:latin typeface="Raleway" pitchFamily="2" charset="77"/>
                </a:rPr>
                <a:t>ESTRATEGIA</a:t>
              </a:r>
            </a:p>
            <a:p>
              <a:r>
                <a:rPr lang="es-GT" sz="1100" dirty="0">
                  <a:solidFill>
                    <a:schemeClr val="accent4"/>
                  </a:solidFill>
                  <a:latin typeface="Raleway" pitchFamily="2" charset="77"/>
                </a:rPr>
                <a:t>3 Ejes Temáticos</a:t>
              </a:r>
            </a:p>
          </p:txBody>
        </p: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F03297FB-FD02-FCEC-99FD-26BCAEF09416}"/>
                </a:ext>
              </a:extLst>
            </p:cNvPr>
            <p:cNvSpPr/>
            <p:nvPr/>
          </p:nvSpPr>
          <p:spPr>
            <a:xfrm>
              <a:off x="466451" y="2604970"/>
              <a:ext cx="2703555" cy="596228"/>
            </a:xfrm>
            <a:prstGeom prst="rect">
              <a:avLst/>
            </a:prstGeom>
            <a:solidFill>
              <a:srgbClr val="269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Liderazgo</a:t>
              </a:r>
            </a:p>
          </p:txBody>
        </p: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C8DB46DC-AF9A-C93C-0FC1-3543FE3EECB6}"/>
                </a:ext>
              </a:extLst>
            </p:cNvPr>
            <p:cNvSpPr/>
            <p:nvPr/>
          </p:nvSpPr>
          <p:spPr>
            <a:xfrm>
              <a:off x="3303840" y="2604970"/>
              <a:ext cx="2703555" cy="596228"/>
            </a:xfrm>
            <a:prstGeom prst="rect">
              <a:avLst/>
            </a:prstGeom>
            <a:solidFill>
              <a:srgbClr val="269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Ética</a:t>
              </a:r>
            </a:p>
          </p:txBody>
        </p:sp>
        <p:sp>
          <p:nvSpPr>
            <p:cNvPr id="80" name="Rectángulo 79">
              <a:extLst>
                <a:ext uri="{FF2B5EF4-FFF2-40B4-BE49-F238E27FC236}">
                  <a16:creationId xmlns:a16="http://schemas.microsoft.com/office/drawing/2014/main" id="{9409E42C-E4AE-4293-5A3B-98F6CA6FFC73}"/>
                </a:ext>
              </a:extLst>
            </p:cNvPr>
            <p:cNvSpPr/>
            <p:nvPr/>
          </p:nvSpPr>
          <p:spPr>
            <a:xfrm>
              <a:off x="9021993" y="2604970"/>
              <a:ext cx="2703556" cy="596228"/>
            </a:xfrm>
            <a:prstGeom prst="rect">
              <a:avLst/>
            </a:prstGeom>
            <a:solidFill>
              <a:srgbClr val="269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Compromiso con la sostenibilidad</a:t>
              </a:r>
            </a:p>
          </p:txBody>
        </p:sp>
        <p:sp>
          <p:nvSpPr>
            <p:cNvPr id="81" name="Rectángulo 80">
              <a:extLst>
                <a:ext uri="{FF2B5EF4-FFF2-40B4-BE49-F238E27FC236}">
                  <a16:creationId xmlns:a16="http://schemas.microsoft.com/office/drawing/2014/main" id="{3B03A27B-2D97-D153-D8E1-A73CB8789C73}"/>
                </a:ext>
              </a:extLst>
            </p:cNvPr>
            <p:cNvSpPr/>
            <p:nvPr/>
          </p:nvSpPr>
          <p:spPr>
            <a:xfrm>
              <a:off x="6172200" y="2604970"/>
              <a:ext cx="2703555" cy="596228"/>
            </a:xfrm>
            <a:prstGeom prst="rect">
              <a:avLst/>
            </a:prstGeom>
            <a:solidFill>
              <a:srgbClr val="2695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200" b="1" dirty="0">
                  <a:solidFill>
                    <a:schemeClr val="bg1"/>
                  </a:solidFill>
                  <a:latin typeface="Raleway" pitchFamily="2" charset="77"/>
                </a:rPr>
                <a:t>Solidaridad</a:t>
              </a:r>
            </a:p>
          </p:txBody>
        </p: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1B90797B-6798-2F7D-0EC4-16B881FC6EF3}"/>
                </a:ext>
              </a:extLst>
            </p:cNvPr>
            <p:cNvSpPr/>
            <p:nvPr/>
          </p:nvSpPr>
          <p:spPr>
            <a:xfrm>
              <a:off x="2563907" y="1428249"/>
              <a:ext cx="7288222" cy="75659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GT" sz="1300" b="1" dirty="0">
                  <a:solidFill>
                    <a:schemeClr val="bg1"/>
                  </a:solidFill>
                  <a:latin typeface="Raleway" pitchFamily="2" charset="77"/>
                </a:rPr>
                <a:t>Ser el mejor aliado en el desarrollo de CAPACIDADES y formación en VALORES, para la TRANSFORMACIÓN POSTIVIA  de nuestros entornos</a:t>
              </a:r>
              <a:r>
                <a:rPr lang="es-GT" sz="1300" dirty="0">
                  <a:solidFill>
                    <a:srgbClr val="135D63"/>
                  </a:solidFill>
                  <a:latin typeface="Raleway" pitchFamily="2" charset="77"/>
                </a:rPr>
                <a:t>.</a:t>
              </a: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1B61BF16-3269-9B41-0FAC-6231EA7DE1B7}"/>
                </a:ext>
              </a:extLst>
            </p:cNvPr>
            <p:cNvSpPr txBox="1"/>
            <p:nvPr/>
          </p:nvSpPr>
          <p:spPr>
            <a:xfrm>
              <a:off x="-1158533" y="1566237"/>
              <a:ext cx="1170394" cy="58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b="1" dirty="0">
                  <a:solidFill>
                    <a:srgbClr val="92D050"/>
                  </a:solidFill>
                  <a:latin typeface="Raleway" pitchFamily="2" charset="77"/>
                </a:rPr>
                <a:t>CAMBIO DESEADO</a:t>
              </a:r>
            </a:p>
          </p:txBody>
        </p:sp>
        <p:sp>
          <p:nvSpPr>
            <p:cNvPr id="88" name="Triángulo 87">
              <a:extLst>
                <a:ext uri="{FF2B5EF4-FFF2-40B4-BE49-F238E27FC236}">
                  <a16:creationId xmlns:a16="http://schemas.microsoft.com/office/drawing/2014/main" id="{A86F9579-0F2C-EF91-834F-E39A6A9E71C9}"/>
                </a:ext>
              </a:extLst>
            </p:cNvPr>
            <p:cNvSpPr/>
            <p:nvPr/>
          </p:nvSpPr>
          <p:spPr>
            <a:xfrm>
              <a:off x="466451" y="162977"/>
              <a:ext cx="11151271" cy="912976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2FEDBDA9-AFF1-CB04-BDED-2553B6A46DF2}"/>
                </a:ext>
              </a:extLst>
            </p:cNvPr>
            <p:cNvSpPr txBox="1"/>
            <p:nvPr/>
          </p:nvSpPr>
          <p:spPr>
            <a:xfrm>
              <a:off x="3039252" y="461782"/>
              <a:ext cx="6005670" cy="65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sz="1400" b="1" dirty="0">
                  <a:solidFill>
                    <a:schemeClr val="accent1">
                      <a:lumMod val="75000"/>
                    </a:schemeClr>
                  </a:solidFill>
                  <a:latin typeface="Raleway" pitchFamily="2" charset="77"/>
                </a:rPr>
                <a:t>CONSTRUIMOS JUNTOS EL PAÍS </a:t>
              </a:r>
            </a:p>
            <a:p>
              <a:pPr algn="ctr"/>
              <a:r>
                <a:rPr lang="es-GT" sz="1400" b="1" dirty="0">
                  <a:solidFill>
                    <a:schemeClr val="accent1">
                      <a:lumMod val="75000"/>
                    </a:schemeClr>
                  </a:solidFill>
                  <a:latin typeface="Raleway" pitchFamily="2" charset="77"/>
                </a:rPr>
                <a:t>DONDE TODOS QUEREMOS VIVIR</a:t>
              </a: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EDABA8D6-0BA9-C53F-14C9-93A9DE9ED290}"/>
                </a:ext>
              </a:extLst>
            </p:cNvPr>
            <p:cNvSpPr txBox="1"/>
            <p:nvPr/>
          </p:nvSpPr>
          <p:spPr>
            <a:xfrm>
              <a:off x="-1158533" y="430429"/>
              <a:ext cx="1930058" cy="576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sz="1200" b="1" dirty="0">
                  <a:solidFill>
                    <a:schemeClr val="accent1">
                      <a:lumMod val="50000"/>
                    </a:schemeClr>
                  </a:solidFill>
                  <a:latin typeface="Raleway" pitchFamily="2" charset="77"/>
                </a:rPr>
                <a:t>PROPÓSITO TRASCENDENTE</a:t>
              </a:r>
            </a:p>
          </p:txBody>
        </p:sp>
        <p:sp>
          <p:nvSpPr>
            <p:cNvPr id="97" name="Flecha derecha 96">
              <a:extLst>
                <a:ext uri="{FF2B5EF4-FFF2-40B4-BE49-F238E27FC236}">
                  <a16:creationId xmlns:a16="http://schemas.microsoft.com/office/drawing/2014/main" id="{533425C9-2C35-0277-3738-C6B7261815F0}"/>
                </a:ext>
              </a:extLst>
            </p:cNvPr>
            <p:cNvSpPr/>
            <p:nvPr/>
          </p:nvSpPr>
          <p:spPr>
            <a:xfrm rot="16200000">
              <a:off x="5907899" y="845465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98" name="Flecha derecha 97">
              <a:extLst>
                <a:ext uri="{FF2B5EF4-FFF2-40B4-BE49-F238E27FC236}">
                  <a16:creationId xmlns:a16="http://schemas.microsoft.com/office/drawing/2014/main" id="{EABDF0F0-0DB4-72F1-633B-F883C2CB49D9}"/>
                </a:ext>
              </a:extLst>
            </p:cNvPr>
            <p:cNvSpPr/>
            <p:nvPr/>
          </p:nvSpPr>
          <p:spPr>
            <a:xfrm rot="16200000">
              <a:off x="5907899" y="3676128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99" name="Flecha derecha 98">
              <a:extLst>
                <a:ext uri="{FF2B5EF4-FFF2-40B4-BE49-F238E27FC236}">
                  <a16:creationId xmlns:a16="http://schemas.microsoft.com/office/drawing/2014/main" id="{064ABA8D-4907-F332-17D9-2CD0D7DEF96A}"/>
                </a:ext>
              </a:extLst>
            </p:cNvPr>
            <p:cNvSpPr/>
            <p:nvPr/>
          </p:nvSpPr>
          <p:spPr>
            <a:xfrm rot="16200000">
              <a:off x="10856738" y="2015045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100" name="Flecha derecha 99">
              <a:extLst>
                <a:ext uri="{FF2B5EF4-FFF2-40B4-BE49-F238E27FC236}">
                  <a16:creationId xmlns:a16="http://schemas.microsoft.com/office/drawing/2014/main" id="{98710214-0658-6BEC-F08A-858F4DE0F5DF}"/>
                </a:ext>
              </a:extLst>
            </p:cNvPr>
            <p:cNvSpPr/>
            <p:nvPr/>
          </p:nvSpPr>
          <p:spPr>
            <a:xfrm rot="16200000">
              <a:off x="1160319" y="2015045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101" name="Flecha derecha 100">
              <a:extLst>
                <a:ext uri="{FF2B5EF4-FFF2-40B4-BE49-F238E27FC236}">
                  <a16:creationId xmlns:a16="http://schemas.microsoft.com/office/drawing/2014/main" id="{0823A20F-74F1-34AF-F952-66394C01D8E5}"/>
                </a:ext>
              </a:extLst>
            </p:cNvPr>
            <p:cNvSpPr/>
            <p:nvPr/>
          </p:nvSpPr>
          <p:spPr>
            <a:xfrm rot="16200000">
              <a:off x="10857777" y="2994442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  <p:sp>
          <p:nvSpPr>
            <p:cNvPr id="102" name="Flecha derecha 101">
              <a:extLst>
                <a:ext uri="{FF2B5EF4-FFF2-40B4-BE49-F238E27FC236}">
                  <a16:creationId xmlns:a16="http://schemas.microsoft.com/office/drawing/2014/main" id="{06350DDE-E079-2A5B-0BE1-9CE5904CEBBF}"/>
                </a:ext>
              </a:extLst>
            </p:cNvPr>
            <p:cNvSpPr/>
            <p:nvPr/>
          </p:nvSpPr>
          <p:spPr>
            <a:xfrm rot="16200000">
              <a:off x="1130659" y="2994442"/>
              <a:ext cx="338554" cy="821154"/>
            </a:xfrm>
            <a:prstGeom prst="rightArrow">
              <a:avLst>
                <a:gd name="adj1" fmla="val 70717"/>
                <a:gd name="adj2" fmla="val 72884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GT" sz="1400"/>
            </a:p>
          </p:txBody>
        </p:sp>
      </p:grpSp>
      <p:sp>
        <p:nvSpPr>
          <p:cNvPr id="57" name="CuadroTexto 89">
            <a:extLst>
              <a:ext uri="{FF2B5EF4-FFF2-40B4-BE49-F238E27FC236}">
                <a16:creationId xmlns:a16="http://schemas.microsoft.com/office/drawing/2014/main" id="{14D61C5A-A019-44D0-96A7-D1A918E5C548}"/>
              </a:ext>
            </a:extLst>
          </p:cNvPr>
          <p:cNvSpPr txBox="1"/>
          <p:nvPr/>
        </p:nvSpPr>
        <p:spPr>
          <a:xfrm>
            <a:off x="487470" y="2922993"/>
            <a:ext cx="1622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>
                <a:solidFill>
                  <a:schemeClr val="accent1">
                    <a:lumMod val="50000"/>
                  </a:schemeClr>
                </a:solidFill>
                <a:latin typeface="Raleway" pitchFamily="2" charset="77"/>
              </a:rPr>
              <a:t>AGENDA DE LIDERAZGO</a:t>
            </a:r>
          </a:p>
        </p:txBody>
      </p:sp>
      <p:sp>
        <p:nvSpPr>
          <p:cNvPr id="58" name="Título 4">
            <a:extLst>
              <a:ext uri="{FF2B5EF4-FFF2-40B4-BE49-F238E27FC236}">
                <a16:creationId xmlns:a16="http://schemas.microsoft.com/office/drawing/2014/main" id="{85DCF748-4CA6-4089-8A76-CC7B54C31515}"/>
              </a:ext>
            </a:extLst>
          </p:cNvPr>
          <p:cNvSpPr txBox="1">
            <a:spLocks/>
          </p:cNvSpPr>
          <p:nvPr/>
        </p:nvSpPr>
        <p:spPr>
          <a:xfrm>
            <a:off x="465545" y="211303"/>
            <a:ext cx="9289264" cy="6035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77"/>
                <a:ea typeface="+mj-ea"/>
                <a:cs typeface="+mj-cs"/>
              </a:defRPr>
            </a:lvl1pPr>
          </a:lstStyle>
          <a:p>
            <a:r>
              <a:rPr lang="es-GT" sz="3200" dirty="0"/>
              <a:t>Fin y ruta Estratégica:</a:t>
            </a:r>
          </a:p>
        </p:txBody>
      </p:sp>
    </p:spTree>
    <p:extLst>
      <p:ext uri="{BB962C8B-B14F-4D97-AF65-F5344CB8AC3E}">
        <p14:creationId xmlns:p14="http://schemas.microsoft.com/office/powerpoint/2010/main" val="39479923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18397</TotalTime>
  <Words>1198</Words>
  <Application>Microsoft Office PowerPoint</Application>
  <PresentationFormat>Widescreen</PresentationFormat>
  <Paragraphs>126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Poppins SemiBold</vt:lpstr>
      <vt:lpstr>Calibri</vt:lpstr>
      <vt:lpstr>Raleway</vt:lpstr>
      <vt:lpstr>Corbel</vt:lpstr>
      <vt:lpstr>Open Sans Light</vt:lpstr>
      <vt:lpstr>Tema de Office</vt:lpstr>
      <vt:lpstr>PowerPoint Presentation</vt:lpstr>
      <vt:lpstr>Nuestra identidad</vt:lpstr>
      <vt:lpstr>Nuestro rol dentro de la empresa</vt:lpstr>
      <vt:lpstr>CONSTRUIR JUNTOS EL PAÍS DONDE TODOS QUEREMOS VIVIR</vt:lpstr>
      <vt:lpstr>Enfoque de nuestras acciones</vt:lpstr>
      <vt:lpstr>PowerPoint Presentation</vt:lpstr>
      <vt:lpstr> NUESTRO ENFOQUE ESTRATÉGICO 2021-2025</vt:lpstr>
      <vt:lpstr>Promovemos los derechos de la niñez y la juventud  </vt:lpstr>
      <vt:lpstr>PowerPoint Presentation</vt:lpstr>
      <vt:lpstr>PowerPoint Presentation</vt:lpstr>
      <vt:lpstr>PowerPoint Presentation</vt:lpstr>
      <vt:lpstr>Derechos de la niñez y la Juventud</vt:lpstr>
      <vt:lpstr>PowerPoint Presentation</vt:lpstr>
      <vt:lpstr>PowerPoint Presentation</vt:lpstr>
      <vt:lpstr>Realidad de país y las comunidades donde operamos </vt:lpstr>
      <vt:lpstr>PowerPoint Presentation</vt:lpstr>
      <vt:lpstr>Análisis de entornos </vt:lpstr>
      <vt:lpstr> Búsqueda o Diseño de soluciones e implementación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Velar por el derecho a la educación de calidad con pertinencia cultural</vt:lpstr>
      <vt:lpstr>Entorno  para la infancia en Guatemala</vt:lpstr>
      <vt:lpstr>Nuevos modelos para ampliar la cobertura de primera infancia </vt:lpstr>
      <vt:lpstr>PowerPoint Presentation</vt:lpstr>
      <vt:lpstr>PowerPoint Presentation</vt:lpstr>
      <vt:lpstr>Derecho al desarrollo integral desde la participación de la familia y la comunidad</vt:lpstr>
      <vt:lpstr>PowerPoint Presentation</vt:lpstr>
      <vt:lpstr>PowerPoint Presentation</vt:lpstr>
      <vt:lpstr>PowerPoint Presentation</vt:lpstr>
      <vt:lpstr>Alianzas público-privado y su impacto en políticas públicas </vt:lpstr>
      <vt:lpstr>Evaluaciones de impacto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De Amenabar, Cristiana</cp:lastModifiedBy>
  <cp:revision>660</cp:revision>
  <dcterms:created xsi:type="dcterms:W3CDTF">2019-07-31T16:31:39Z</dcterms:created>
  <dcterms:modified xsi:type="dcterms:W3CDTF">2023-04-27T16:45:11Z</dcterms:modified>
</cp:coreProperties>
</file>