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345" r:id="rId2"/>
    <p:sldId id="395" r:id="rId3"/>
    <p:sldId id="394" r:id="rId4"/>
    <p:sldId id="351" r:id="rId5"/>
    <p:sldId id="398" r:id="rId6"/>
    <p:sldId id="399" r:id="rId7"/>
    <p:sldId id="396" r:id="rId8"/>
    <p:sldId id="401" r:id="rId9"/>
    <p:sldId id="402" r:id="rId10"/>
    <p:sldId id="400" r:id="rId11"/>
    <p:sldId id="403" r:id="rId12"/>
    <p:sldId id="397" r:id="rId13"/>
    <p:sldId id="354" r:id="rId14"/>
    <p:sldId id="35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8D5"/>
    <a:srgbClr val="8FC044"/>
    <a:srgbClr val="E54D80"/>
    <a:srgbClr val="EC5D3E"/>
    <a:srgbClr val="F8AF4B"/>
    <a:srgbClr val="35AAD8"/>
    <a:srgbClr val="02B6FD"/>
    <a:srgbClr val="E44A7E"/>
    <a:srgbClr val="457FFF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/>
    <p:restoredTop sz="94692"/>
  </p:normalViewPr>
  <p:slideViewPr>
    <p:cSldViewPr snapToGrid="0" snapToObjects="1">
      <p:cViewPr varScale="1">
        <p:scale>
          <a:sx n="113" d="100"/>
          <a:sy n="113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E609DB-B848-A148-A6AF-6B06DCC8D3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A50801-0C75-1247-8B49-22237AE14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07FFF-3530-D045-9167-3751A3FDBE62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208A39-F912-AB4A-BD4C-93E519FA92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03F0FE-9EEE-014E-B1EF-EEEE6FB89F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BD70B-0D5F-E146-AAD6-E67B9BEC3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4777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5BD6-888F-E440-B638-321025E5695C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0ED5F-2E0D-044A-A7B8-D8EA7658D9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84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D0D96-EC2D-C448-909B-EBAC8EC9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82AF8-B2B9-0C49-8357-4EFABF3A1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B2E67F-186B-3F43-838C-557A732B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91565-808E-4448-B9E4-3DBF1080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B060F-F3E5-B948-8620-73D8B226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2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8EA3-B500-6848-9711-9737D179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378B42-95ED-F54C-98F4-BEDB7CAAD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91D33-59A9-5C49-890A-CA88DE76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CC235-11C0-004E-9C8F-7E00994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F23C3D-6F6A-F540-B957-54728E6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95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38B716-38F0-F741-B9F2-59286FA42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CB56D-C4E5-D345-B3FB-7381D9D84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CD137-83DC-BD46-A944-147BCC57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57F5E-67E9-9949-BBF0-B3C00D32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6924E2-8F85-8A4F-B88E-36832C7A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50C21C-12B5-5B49-9B2D-8E6B82C12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100" y="708838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9078192-696F-1C46-8C7C-C489B69A5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100" y="2532185"/>
            <a:ext cx="7289800" cy="896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840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50C21C-12B5-5B49-9B2D-8E6B82C12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100" y="708838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9078192-696F-1C46-8C7C-C489B69A5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100" y="2532185"/>
            <a:ext cx="7289800" cy="896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878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C32A9B8-9445-E046-A7CC-D6565A28D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32" y="286808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3A0E634A-987C-A443-AE5B-D3C4B5DC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33" y="2057400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067D24BE-E962-2347-8E4A-D7E895B5EB3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21733" y="2057400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70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C32A9B8-9445-E046-A7CC-D6565A28D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32" y="286808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3A0E634A-987C-A443-AE5B-D3C4B5DC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33" y="2057400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067D24BE-E962-2347-8E4A-D7E895B5EB3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21733" y="2057400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175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C32A9B8-9445-E046-A7CC-D6565A28D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32" y="286808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3A0E634A-987C-A443-AE5B-D3C4B5DC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33" y="2057400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067D24BE-E962-2347-8E4A-D7E895B5EB3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21733" y="2057400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7464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3A0E634A-987C-A443-AE5B-D3C4B5DC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685613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169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3A0E634A-987C-A443-AE5B-D3C4B5DC3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685613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430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6C04E830-196C-8C40-8F07-B9F22B529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685613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200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F13EC-D772-3C46-9881-BDE2A92D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EA117-FB98-574D-B254-6ECB2369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6777C-307F-7D4D-B09C-74BF074A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0E14B-0B3E-FB40-BE10-E7DB0B6A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46C13-E058-E04B-B7A2-FCF26177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066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6C04E830-196C-8C40-8F07-B9F22B529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685613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9294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6C04E830-196C-8C40-8F07-B9F22B529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685613"/>
            <a:ext cx="7094509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224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F94B8-79A0-8040-8731-C30A1B679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612" y="1331836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5DA6FC-9213-3544-9367-1BF19FE1CDC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1588" y="1900766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0A56CE1-B857-4543-A565-FC1338AE1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612" y="2941655"/>
            <a:ext cx="7289800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5411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DEE2D-2B11-E441-86A0-61CBEA1E6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612" y="1331836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D0248-C78A-A042-A8FF-947FC83A783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1588" y="1900766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79265FF-3107-9944-A14F-9E7EB7DC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612" y="2941655"/>
            <a:ext cx="7289800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678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DEE2D-2B11-E441-86A0-61CBEA1E6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612" y="1331836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D0248-C78A-A042-A8FF-947FC83A783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1588" y="1900766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79265FF-3107-9944-A14F-9E7EB7DC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612" y="2941655"/>
            <a:ext cx="7289800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2794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DEE2D-2B11-E441-86A0-61CBEA1E6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612" y="1331836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D0248-C78A-A042-A8FF-947FC83A783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1588" y="1900766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79265FF-3107-9944-A14F-9E7EB7DC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612" y="2941655"/>
            <a:ext cx="7289800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2562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DEE2D-2B11-E441-86A0-61CBEA1E6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612" y="1331836"/>
            <a:ext cx="72898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D0248-C78A-A042-A8FF-947FC83A783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1588" y="1900766"/>
            <a:ext cx="3321051" cy="305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79265FF-3107-9944-A14F-9E7EB7DC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0612" y="2941655"/>
            <a:ext cx="7289800" cy="30564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3514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E6CCB-6A88-DD4F-A513-EC63B640B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A68815-8D45-2A45-82C8-47F3E2827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2F722803-4A1F-1E46-9F71-C7781C3F366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57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0A437-EFC9-0B4E-AC1B-F3347290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77D81-54E3-644D-A02F-12902703C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06CC88D7-0512-BC44-86AE-93115CD0473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8836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7674-05F9-2842-AD1A-7424803E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ACB93-B80A-1945-BA41-CC2CAA243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2601E646-6BA1-EB49-B162-B5FF03DDA10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98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96BA5-2A9A-E34F-B9A7-A7CD5321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9CD17-5309-7F49-BD00-8D1FECE03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65322-E87C-304D-BFBA-9AE2B2F4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7DB7A-5D5B-CD40-B55B-23BFCA87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5A862-8FAA-EB48-AFBD-82E7536B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362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052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537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599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290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9635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977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7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44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737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45F2-6B74-D449-A51F-811FAB1A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45" y="15021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057F4-7E1B-2A43-8C8E-3AA20940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070" y="2303219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B3FDA939-E1B2-9643-B69E-EAFD679E6D6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7240" y="2303219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744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BBCB4-EDD2-2048-A343-AFB12118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E0386F-AC2F-DB41-B297-9D431FC6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26B504-18D5-0144-BC02-E3E3F8F23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24065E-CBD5-7F46-BE2C-FFFEE3BC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474653-99A4-484A-9C96-44301521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E17E88-0281-8C4E-93CD-7DE8C369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63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93B491C-1D36-CE47-82E3-03E25A4D1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675" y="2963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448AD2E-703F-CF47-AE81-42B62BA17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1635" y="1876425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A5D1749F-A863-2E41-97C7-4D9C1053170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9875" y="1881188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00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F1EF867-D0F7-8E49-94A1-CDB56A8DC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988" y="14393"/>
            <a:ext cx="6946900" cy="145732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D4C8475-BD11-5149-9891-A5CC07D56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1635" y="1876425"/>
            <a:ext cx="6762690" cy="3833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Cabin" panose="020B0803050202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7FF61831-1D2D-7B45-B7FD-969F97F7222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9875" y="1881188"/>
            <a:ext cx="4373563" cy="383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0430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ítulo 1">
            <a:extLst>
              <a:ext uri="{FF2B5EF4-FFF2-40B4-BE49-F238E27FC236}">
                <a16:creationId xmlns:a16="http://schemas.microsoft.com/office/drawing/2014/main" id="{5A62CCED-F0E7-7247-A58F-DB7EDD0C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21" y="265745"/>
            <a:ext cx="8001001" cy="2547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bin" panose="020B08030502020200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87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8F861-34A8-6E4C-BD4B-0D06EEB1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9C592-AE24-2249-9ADE-374562087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43DA2B-DBD8-D142-8DFE-8A336BA5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52737C-D4DA-5242-9802-E74A04BA2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DCD87A-F72B-4F41-8D84-F33118312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84905-2C3D-7540-9543-4AEA22BC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ED487E-175C-A145-92DF-FCBDBEBD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1DDD16-67B9-B844-9841-C854A2D1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41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forme Anual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80F3C-6054-134B-B673-72FC7349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25838A-9C16-FB44-B992-5C775A63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DDA414-1EB0-4046-9C94-21EC1E5D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46ADD9-C477-C048-BE90-CD6A8E6F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127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5FA1CB-CF23-D949-8E89-87CC3EEF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A4F7A3-64ED-C64D-AD4F-FC604ADD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2FF3EB-3483-E94C-A349-E0A46260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683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918FA-4245-314E-82DC-AB350639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2D784-3660-1E4B-BA7D-4CD111EF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E14263-E3A2-3546-9FE8-34232E675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AD03AD-2419-6245-9D09-42A03BD3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E08306-AFF7-6D4C-A011-56846A0B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46F664-088B-9544-8E61-D69A338A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647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6A8B1-66C2-C74C-A8E4-CB117D31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9936AC-2A5B-B740-AA6A-33541D6F6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07188E-0F66-CC42-8FBE-50C86AAD5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3D6018-E8BC-F94B-80A2-E2EFEB80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92CFD-6FD1-7845-A8EF-4A81318B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A95A64-7104-9648-A922-9051FD3E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98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464EBF-F1F0-1D43-9B3A-334ED72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519E7-1448-4A4F-B3C3-153EF6141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836F54-0D75-014C-B689-0A0060B6F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0C3A-905E-BB4F-9366-E481C72E0611}" type="datetimeFigureOut">
              <a:rPr lang="es-CL" smtClean="0"/>
              <a:t>10-04-23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3E769-851B-E14F-8D7F-1601E95CE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78666-56D4-8C4C-8A98-5E22C90FF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24CE-C208-B54E-887F-6875CE2E0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01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04" r:id="rId12"/>
    <p:sldLayoutId id="2147483705" r:id="rId13"/>
    <p:sldLayoutId id="2147483702" r:id="rId14"/>
    <p:sldLayoutId id="2147483706" r:id="rId15"/>
    <p:sldLayoutId id="2147483707" r:id="rId16"/>
    <p:sldLayoutId id="2147483708" r:id="rId17"/>
    <p:sldLayoutId id="2147483709" r:id="rId18"/>
    <p:sldLayoutId id="2147483688" r:id="rId19"/>
    <p:sldLayoutId id="2147483717" r:id="rId20"/>
    <p:sldLayoutId id="2147483722" r:id="rId21"/>
    <p:sldLayoutId id="2147483691" r:id="rId22"/>
    <p:sldLayoutId id="2147483697" r:id="rId23"/>
    <p:sldLayoutId id="2147483710" r:id="rId24"/>
    <p:sldLayoutId id="2147483719" r:id="rId25"/>
    <p:sldLayoutId id="2147483720" r:id="rId26"/>
    <p:sldLayoutId id="2147483692" r:id="rId27"/>
    <p:sldLayoutId id="2147483693" r:id="rId28"/>
    <p:sldLayoutId id="2147483694" r:id="rId29"/>
    <p:sldLayoutId id="2147483695" r:id="rId30"/>
    <p:sldLayoutId id="2147483714" r:id="rId31"/>
    <p:sldLayoutId id="2147483711" r:id="rId32"/>
    <p:sldLayoutId id="2147483713" r:id="rId33"/>
    <p:sldLayoutId id="2147483721" r:id="rId34"/>
    <p:sldLayoutId id="2147483712" r:id="rId35"/>
    <p:sldLayoutId id="2147483715" r:id="rId36"/>
    <p:sldLayoutId id="2147483703" r:id="rId37"/>
    <p:sldLayoutId id="2147483718" r:id="rId38"/>
    <p:sldLayoutId id="2147483716" r:id="rId39"/>
    <p:sldLayoutId id="2147483699" r:id="rId40"/>
    <p:sldLayoutId id="2147483701" r:id="rId41"/>
    <p:sldLayoutId id="2147483661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70D4AF1E-45AD-C44C-B174-F6ABE4BC3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854" y="3079080"/>
            <a:ext cx="7289800" cy="896815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1800" b="1" dirty="0">
                <a:solidFill>
                  <a:srgbClr val="5E5E5E"/>
                </a:solidFill>
              </a:rPr>
              <a:t>Karen Klenner</a:t>
            </a:r>
          </a:p>
          <a:p>
            <a:pPr algn="ctr"/>
            <a:r>
              <a:rPr lang="es-CL" sz="1600" dirty="0">
                <a:solidFill>
                  <a:srgbClr val="5E5E5E"/>
                </a:solidFill>
              </a:rPr>
              <a:t>Directora de la Unidad de Promoción y Difusión de Derechos</a:t>
            </a:r>
            <a:br>
              <a:rPr lang="es-CL" sz="1600" dirty="0">
                <a:solidFill>
                  <a:srgbClr val="5E5E5E"/>
                </a:solidFill>
              </a:rPr>
            </a:br>
            <a:r>
              <a:rPr lang="es-CL" sz="1600" dirty="0">
                <a:solidFill>
                  <a:srgbClr val="5E5E5E"/>
                </a:solidFill>
              </a:rPr>
              <a:t>Defensoría de los Derechos de la Niñez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722B78B-FCFA-DE4E-8AA6-C3DDEF1A0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100" y="708837"/>
            <a:ext cx="7289800" cy="1564099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>
                <a:solidFill>
                  <a:srgbClr val="8FC044"/>
                </a:solidFill>
                <a:latin typeface="Cabin" pitchFamily="2" charset="77"/>
              </a:rPr>
              <a:t>Marketing para (por y con) niños, niñas y adolescentes desde un enfoque </a:t>
            </a:r>
            <a:br>
              <a:rPr lang="es-CL" sz="3200" b="1" dirty="0">
                <a:solidFill>
                  <a:srgbClr val="8FC044"/>
                </a:solidFill>
                <a:latin typeface="Cabin" pitchFamily="2" charset="77"/>
              </a:rPr>
            </a:br>
            <a:r>
              <a:rPr lang="es-CL" sz="3200" b="1" dirty="0">
                <a:solidFill>
                  <a:srgbClr val="8FC044"/>
                </a:solidFill>
                <a:latin typeface="Cabin" pitchFamily="2" charset="77"/>
              </a:rPr>
              <a:t>de derechos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B224CD-E2A3-E64A-B319-2364AD79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1" y="4942812"/>
            <a:ext cx="2991597" cy="12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9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71CD24F-1D59-CD4A-BC57-56234006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F95FFB-4808-75C4-C97A-EE72A9D13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0" y="1201783"/>
            <a:ext cx="7772400" cy="496363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¿UN NIÑO, NIÑA O ADOLESCENTE DEJA EN ALGÚN MOMENTO</a:t>
            </a:r>
            <a:br>
              <a:rPr lang="es-ES" sz="2200" dirty="0"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200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DE TENER DERECHOS?</a:t>
            </a:r>
            <a:br>
              <a:rPr lang="es-ES" sz="2200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</a:br>
            <a:br>
              <a:rPr lang="es-ES" sz="2200" dirty="0"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200" b="1" dirty="0">
                <a:solidFill>
                  <a:srgbClr val="677076"/>
                </a:solidFill>
                <a:effectLst/>
                <a:latin typeface="Cabin" pitchFamily="2" charset="0"/>
                <a:ea typeface="Calibri" panose="020F0502020204030204" pitchFamily="34" charset="0"/>
                <a:cs typeface="Cabin-Bold"/>
              </a:rPr>
              <a:t>Los niños, niñas y adolescentes nunca pierden su calidad de sujetos</a:t>
            </a:r>
            <a:br>
              <a:rPr lang="es-ES" sz="2200" dirty="0"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200" b="1" dirty="0">
                <a:solidFill>
                  <a:srgbClr val="677076"/>
                </a:solidFill>
                <a:effectLst/>
                <a:latin typeface="Cabin" pitchFamily="2" charset="0"/>
                <a:ea typeface="Calibri" panose="020F0502020204030204" pitchFamily="34" charset="0"/>
                <a:cs typeface="Cabin-Bold"/>
              </a:rPr>
              <a:t>de derecho, por lo que los derechos humanos son inherentes a ellos y</a:t>
            </a:r>
            <a:br>
              <a:rPr lang="es-ES" sz="2200" dirty="0"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200" b="1" dirty="0">
                <a:solidFill>
                  <a:srgbClr val="677076"/>
                </a:solidFill>
                <a:effectLst/>
                <a:latin typeface="Cabin" pitchFamily="2" charset="0"/>
                <a:ea typeface="Calibri" panose="020F0502020204030204" pitchFamily="34" charset="0"/>
                <a:cs typeface="Cabin-Bold"/>
              </a:rPr>
              <a:t>ellas, tal como se expresa en la Convención sobre los Derechos del Niño.</a:t>
            </a:r>
            <a:br>
              <a:rPr lang="es-ES" sz="2200" dirty="0"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200" b="1" dirty="0">
                <a:effectLst/>
                <a:latin typeface="Cabin" pitchFamily="2" charset="0"/>
                <a:ea typeface="Calibri" panose="020F0502020204030204" pitchFamily="34" charset="0"/>
                <a:cs typeface="Cabin-Bold"/>
              </a:rPr>
              <a:t> </a:t>
            </a:r>
            <a:br>
              <a:rPr lang="es-ES" sz="2200" dirty="0"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200" b="1" dirty="0"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Sus derechos no están condicionados al</a:t>
            </a:r>
            <a:r>
              <a:rPr lang="es-ES" sz="2200" b="1" dirty="0"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cumplimiento de deberes.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dirty="0">
                <a:solidFill>
                  <a:schemeClr val="accent6">
                    <a:lumMod val="75000"/>
                  </a:schemeClr>
                </a:solidFill>
              </a:rPr>
            </a:b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0CDAF2B9-88CF-10C0-3EE4-A1BE8971C76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13747" r="13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086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1C9F492-6732-162C-E1CA-8CE17963BAF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3741" r="13741"/>
          <a:stretch>
            <a:fillRect/>
          </a:stretch>
        </p:blipFill>
        <p:spPr/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6D33110-F383-7A4A-A4E6-BC65613D9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3712" y="1331837"/>
            <a:ext cx="7096700" cy="881012"/>
          </a:xfrm>
        </p:spPr>
        <p:txBody>
          <a:bodyPr>
            <a:normAutofit fontScale="90000"/>
          </a:bodyPr>
          <a:lstStyle/>
          <a:p>
            <a:r>
              <a:rPr lang="es-CL" sz="3200" b="1" dirty="0">
                <a:solidFill>
                  <a:srgbClr val="F8AF4B"/>
                </a:solidFill>
                <a:latin typeface="Cabin" pitchFamily="2" charset="77"/>
              </a:rPr>
              <a:t>Observaciones generales del Comité de los Derechos del Niño sobre el rol de  los medios de comunicación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15E9EE11-E9B7-344B-8F9C-9696C2946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3712" y="2532888"/>
            <a:ext cx="7096700" cy="3465235"/>
          </a:xfrm>
        </p:spPr>
        <p:txBody>
          <a:bodyPr>
            <a:normAutofit fontScale="85000" lnSpcReduction="10000"/>
          </a:bodyPr>
          <a:lstStyle/>
          <a:p>
            <a:endParaRPr lang="es-CL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Observación General N°12</a:t>
            </a:r>
            <a:r>
              <a:rPr lang="es-ES" sz="18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,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sobre el derecho de niño a ser escuchado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Observación General </a:t>
            </a:r>
            <a:r>
              <a:rPr lang="es-ES" sz="1800" b="1" dirty="0" err="1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Nº</a:t>
            </a: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 13</a:t>
            </a:r>
            <a:r>
              <a:rPr lang="es-ES" sz="18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,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sobre el derecho del niño a no ser objeto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de ninguna forma de violencia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Observación General </a:t>
            </a:r>
            <a:r>
              <a:rPr lang="es-ES" sz="1800" b="1" dirty="0" err="1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N°</a:t>
            </a: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 16</a:t>
            </a:r>
            <a:r>
              <a:rPr lang="es-ES" sz="18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,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sobre sobre las obligaciones del Estado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en relación con el impacto del sector empresarial en los derechos del niño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Observación General </a:t>
            </a:r>
            <a:r>
              <a:rPr lang="es-ES" sz="1800" b="1" dirty="0" err="1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Nº</a:t>
            </a: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 17</a:t>
            </a:r>
            <a:r>
              <a:rPr lang="es-ES" sz="18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,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sobre el derecho del niño al descanso, el esparcimiento, el juego, las actividades recreativas, la vida cultural y las artes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 </a:t>
            </a:r>
            <a:br>
              <a:rPr lang="es-ES" sz="1800" dirty="0">
                <a:solidFill>
                  <a:srgbClr val="5A5962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</a:br>
            <a:br>
              <a:rPr lang="es-ES" sz="1800" dirty="0">
                <a:solidFill>
                  <a:srgbClr val="5A5962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</a:b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Observación General </a:t>
            </a:r>
            <a:r>
              <a:rPr lang="es-ES" sz="1800" b="1" dirty="0" err="1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Nº</a:t>
            </a:r>
            <a:r>
              <a:rPr lang="es-ES" sz="1800" b="1" dirty="0">
                <a:solidFill>
                  <a:srgbClr val="DF6E8E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 25</a:t>
            </a:r>
            <a:r>
              <a:rPr lang="es-ES" sz="18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,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relativa a los derechos del niño en relación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con el entorno digital</a:t>
            </a: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-Regular"/>
              <a:ea typeface="Calibri" panose="020F0502020204030204" pitchFamily="34" charset="0"/>
              <a:cs typeface="Cabin-Regular"/>
            </a:endParaRPr>
          </a:p>
          <a:p>
            <a:endParaRPr lang="es-ES" sz="1800" b="1" dirty="0">
              <a:solidFill>
                <a:srgbClr val="A74077"/>
              </a:solidFill>
              <a:latin typeface="Cabin-Bold"/>
              <a:ea typeface="Calibri" panose="020F0502020204030204" pitchFamily="34" charset="0"/>
              <a:cs typeface="Cabin-Regular"/>
            </a:endParaRPr>
          </a:p>
          <a:p>
            <a:endParaRPr lang="es-C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0FD67-F588-F148-A5D5-54725C7DE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722B78B-FCFA-DE4E-8AA6-C3DDEF1A0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2357" y="1584050"/>
            <a:ext cx="7289800" cy="1454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Recomendaciones para unas buenas prácticas en la comunicación… y el marketing enfocado a niñez y adolescencia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B224CD-E2A3-E64A-B319-2364AD79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1" y="4942812"/>
            <a:ext cx="2991597" cy="12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6D33110-F383-7A4A-A4E6-BC65613D9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3712" y="1331837"/>
            <a:ext cx="7096700" cy="881012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F8AF4B"/>
                </a:solidFill>
                <a:latin typeface="Cabin" pitchFamily="2" charset="77"/>
              </a:rPr>
              <a:t>Recomendaciones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15E9EE11-E9B7-344B-8F9C-9696C2946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3712" y="2532888"/>
            <a:ext cx="7096700" cy="3465235"/>
          </a:xfrm>
        </p:spPr>
        <p:txBody>
          <a:bodyPr>
            <a:normAutofit/>
          </a:bodyPr>
          <a:lstStyle/>
          <a:p>
            <a:endParaRPr lang="es-CL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L" sz="1800" dirty="0">
                <a:solidFill>
                  <a:schemeClr val="accent6">
                    <a:lumMod val="75000"/>
                  </a:schemeClr>
                </a:solidFill>
              </a:rPr>
              <a:t>Usar un lenguaje claro y simple.</a:t>
            </a:r>
          </a:p>
          <a:p>
            <a:r>
              <a:rPr lang="es-CL" sz="1800" dirty="0">
                <a:solidFill>
                  <a:schemeClr val="accent6">
                    <a:lumMod val="75000"/>
                  </a:schemeClr>
                </a:solidFill>
              </a:rPr>
              <a:t>Asentimientos y consentimientos. La participación debe ser voluntaria e informada. </a:t>
            </a:r>
          </a:p>
          <a:p>
            <a:r>
              <a:rPr lang="es-CL" sz="1800" dirty="0">
                <a:solidFill>
                  <a:schemeClr val="accent6">
                    <a:lumMod val="75000"/>
                  </a:schemeClr>
                </a:solidFill>
              </a:rPr>
              <a:t>Participación en la creación de contenidos.</a:t>
            </a:r>
          </a:p>
          <a:p>
            <a:r>
              <a:rPr lang="es-CL" sz="1800" dirty="0">
                <a:solidFill>
                  <a:schemeClr val="accent6">
                    <a:lumMod val="75000"/>
                  </a:schemeClr>
                </a:solidFill>
              </a:rPr>
              <a:t>Validar contenidos con niños, niñas y adolescentes. </a:t>
            </a:r>
          </a:p>
          <a:p>
            <a:r>
              <a:rPr lang="es-CL" sz="1800" dirty="0">
                <a:solidFill>
                  <a:schemeClr val="accent6">
                    <a:lumMod val="75000"/>
                  </a:schemeClr>
                </a:solidFill>
              </a:rPr>
              <a:t>Evitar el uso de ciertas palabras y conceptos.</a:t>
            </a:r>
          </a:p>
          <a:p>
            <a:endParaRPr lang="es-C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0FD67-F588-F148-A5D5-54725C7D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  <p:pic>
        <p:nvPicPr>
          <p:cNvPr id="8" name="Marcador de posición de imagen 12">
            <a:extLst>
              <a:ext uri="{FF2B5EF4-FFF2-40B4-BE49-F238E27FC236}">
                <a16:creationId xmlns:a16="http://schemas.microsoft.com/office/drawing/2014/main" id="{27B9EF01-852B-B541-9A98-26C8167396B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13755" r="13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123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127A40-9369-A74B-B6B0-F13AE912C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567" y="1323473"/>
            <a:ext cx="4594866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6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EF72F7D4-9622-0DB7-C436-0DC5846E44F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3747" r="13747"/>
          <a:stretch>
            <a:fillRect/>
          </a:stretch>
        </p:blipFill>
        <p:spPr/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71CD24F-1D59-CD4A-BC57-56234006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F95FFB-4808-75C4-C97A-EE72A9D13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0" y="1567543"/>
            <a:ext cx="7772400" cy="3774919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TEMAS</a:t>
            </a: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¿Quiénes somos? ¿Desde dónde hablamos?</a:t>
            </a: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Contexto y conceptos desde los derechos de niños,  niñas y  adolescentes</a:t>
            </a: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Algunas recomendaciones </a:t>
            </a:r>
            <a:br>
              <a:rPr lang="es-ES" dirty="0">
                <a:solidFill>
                  <a:schemeClr val="accent6">
                    <a:lumMod val="75000"/>
                  </a:schemeClr>
                </a:solidFill>
              </a:rPr>
            </a:b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7114E03-973E-93D8-CEB9-5303394ADD2F}"/>
              </a:ext>
            </a:extLst>
          </p:cNvPr>
          <p:cNvSpPr/>
          <p:nvPr/>
        </p:nvSpPr>
        <p:spPr>
          <a:xfrm>
            <a:off x="3862640" y="2860766"/>
            <a:ext cx="304412" cy="2743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CAF5F2B-5CCC-A4FD-652E-121CAE785611}"/>
              </a:ext>
            </a:extLst>
          </p:cNvPr>
          <p:cNvSpPr/>
          <p:nvPr/>
        </p:nvSpPr>
        <p:spPr>
          <a:xfrm>
            <a:off x="3862639" y="3429000"/>
            <a:ext cx="304412" cy="2743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1A213148-07DD-3E5A-9CF5-D86FA6946A2A}"/>
              </a:ext>
            </a:extLst>
          </p:cNvPr>
          <p:cNvSpPr/>
          <p:nvPr/>
        </p:nvSpPr>
        <p:spPr>
          <a:xfrm>
            <a:off x="3862639" y="4411981"/>
            <a:ext cx="304412" cy="27432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79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AFCE15A-EF7E-964B-8C3D-74289D45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  <p:sp>
        <p:nvSpPr>
          <p:cNvPr id="5" name="Subtítulo 1">
            <a:extLst>
              <a:ext uri="{FF2B5EF4-FFF2-40B4-BE49-F238E27FC236}">
                <a16:creationId xmlns:a16="http://schemas.microsoft.com/office/drawing/2014/main" id="{FA43B170-3731-CB42-BC39-407D1BB8F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3120" y="1123406"/>
            <a:ext cx="8205433" cy="4258491"/>
          </a:xfrm>
        </p:spPr>
        <p:txBody>
          <a:bodyPr>
            <a:normAutofit fontScale="77500" lnSpcReduction="20000"/>
          </a:bodyPr>
          <a:lstStyle/>
          <a:p>
            <a:r>
              <a:rPr lang="es-CL" sz="2300" b="1" dirty="0">
                <a:solidFill>
                  <a:srgbClr val="5E5E5E"/>
                </a:solidFill>
              </a:rPr>
              <a:t>¿ Qué es la Defensoría de la Niñez?</a:t>
            </a:r>
          </a:p>
          <a:p>
            <a:endParaRPr lang="es-CL" sz="2300" dirty="0">
              <a:solidFill>
                <a:srgbClr val="5E5E5E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s-ES" sz="2300" b="0" i="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</a:rPr>
              <a:t>Somos una institución pública, encargada de la </a:t>
            </a:r>
            <a:r>
              <a:rPr lang="es-ES" sz="2300" b="1" i="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</a:rPr>
              <a:t>difusión, promoción y protección de derechos humanos de todas las niñas, niños y adolescentes que habitan el territorio nacional.</a:t>
            </a:r>
          </a:p>
          <a:p>
            <a:pPr algn="just">
              <a:lnSpc>
                <a:spcPct val="120000"/>
              </a:lnSpc>
            </a:pPr>
            <a:r>
              <a:rPr lang="es-ES" sz="2300" b="0" i="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</a:rPr>
              <a:t>Nuestra estructura administrativa es de una </a:t>
            </a:r>
            <a:r>
              <a:rPr lang="es-ES" sz="2300" b="1" i="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</a:rPr>
              <a:t>corporación autónoma de derecho público, </a:t>
            </a:r>
            <a:r>
              <a:rPr lang="es-ES" sz="2300" b="0" i="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</a:rPr>
              <a:t>con personalidad jurídica y patrimonio propio.</a:t>
            </a:r>
          </a:p>
          <a:p>
            <a:pPr algn="just">
              <a:lnSpc>
                <a:spcPct val="120000"/>
              </a:lnSpc>
            </a:pPr>
            <a:endParaRPr lang="es-ES" sz="2300" b="1" dirty="0">
              <a:solidFill>
                <a:schemeClr val="bg2">
                  <a:lumMod val="50000"/>
                </a:schemeClr>
              </a:solidFill>
              <a:latin typeface="Cabin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s-ES" sz="2300" b="1" dirty="0">
                <a:solidFill>
                  <a:schemeClr val="bg2">
                    <a:lumMod val="50000"/>
                  </a:schemeClr>
                </a:solidFill>
                <a:latin typeface="Cabin" pitchFamily="2" charset="0"/>
              </a:rPr>
              <a:t>¿Qué hacemos?</a:t>
            </a:r>
          </a:p>
          <a:p>
            <a:pPr algn="just">
              <a:lnSpc>
                <a:spcPct val="120000"/>
              </a:lnSpc>
            </a:pPr>
            <a:r>
              <a:rPr lang="es-CL" sz="2300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 Ley N° 21.067 establece en su artículo 4° que la Defensoría de la Niñez tendrá entre sus funciones la de </a:t>
            </a:r>
            <a:r>
              <a:rPr lang="es-CL" sz="23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“difundir, promover y proteger” </a:t>
            </a:r>
            <a:r>
              <a:rPr lang="es-CL" sz="2300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los derechos de los NNA para lo que se organiza, a través de las áreas de </a:t>
            </a:r>
            <a:r>
              <a:rPr lang="es-CL" sz="23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protección</a:t>
            </a:r>
            <a:r>
              <a:rPr lang="es-CL" sz="2300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de </a:t>
            </a:r>
            <a:r>
              <a:rPr lang="es-CL" sz="23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promoción</a:t>
            </a:r>
            <a:r>
              <a:rPr lang="es-CL" sz="2300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  <a:r>
              <a:rPr lang="es-CL" sz="23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difusión </a:t>
            </a:r>
            <a:r>
              <a:rPr lang="es-CL" sz="2300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de derechos y de </a:t>
            </a:r>
            <a:r>
              <a:rPr lang="es-CL" sz="2300" b="1" kern="1200" dirty="0">
                <a:solidFill>
                  <a:schemeClr val="bg2">
                    <a:lumMod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estudios.</a:t>
            </a:r>
          </a:p>
          <a:p>
            <a:pPr algn="just"/>
            <a:endParaRPr lang="es-CL" sz="16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4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BDF930DE-3954-884F-8AE5-B5C66CA9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254034"/>
            <a:ext cx="7640284" cy="418011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ES" sz="6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</a:rPr>
              <a:t>Nuestro rol de Promoción y Difusión de Derechos</a:t>
            </a:r>
          </a:p>
          <a:p>
            <a:pPr algn="just">
              <a:lnSpc>
                <a:spcPct val="170000"/>
              </a:lnSpc>
            </a:pPr>
            <a:r>
              <a:rPr lang="es-CL" sz="64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Los estatutos de la DDN, establecen en su artículo 23° los </a:t>
            </a:r>
            <a:r>
              <a:rPr lang="es-CL" sz="6400" i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objetivos y funciones</a:t>
            </a:r>
            <a:r>
              <a:rPr lang="es-CL" sz="640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de la Unidad de Promoción y Difusión de Derechos.</a:t>
            </a:r>
          </a:p>
          <a:p>
            <a:pPr algn="just">
              <a:lnSpc>
                <a:spcPct val="170000"/>
              </a:lnSpc>
            </a:pPr>
            <a:r>
              <a:rPr lang="es-ES" sz="5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Objetivos</a:t>
            </a:r>
          </a:p>
          <a:p>
            <a:pPr algn="just">
              <a:lnSpc>
                <a:spcPct val="170000"/>
              </a:lnSpc>
            </a:pPr>
            <a:r>
              <a:rPr lang="es-MX" sz="5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1. Propiciar y fortalecer el conocimiento de los derechos y garantías de los niños, niñas y adolescentes por parte de los mismos NNA, </a:t>
            </a:r>
            <a:r>
              <a:rPr lang="es-MX" sz="5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favoreciendo </a:t>
            </a:r>
            <a:r>
              <a:rPr lang="es-MX" sz="5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su reconocimiento como sujetos de derecho</a:t>
            </a:r>
            <a:r>
              <a:rPr lang="es-MX" sz="5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y dotándolos de herramientas para que puedan exigir su respeto.</a:t>
            </a:r>
            <a:endParaRPr lang="es-ES" sz="5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800"/>
              </a:spcAft>
            </a:pPr>
            <a:r>
              <a:rPr lang="es-MX" sz="5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s-MX" sz="5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Propiciar y fortalecer el conocimiento de los derechos y garantías de los NNA </a:t>
            </a:r>
            <a:r>
              <a:rPr lang="es-MX" sz="5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en la sociedad y, </a:t>
            </a:r>
            <a:r>
              <a:rPr lang="es-MX" sz="5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específicamente, en los órganos de la Administración del Estado </a:t>
            </a:r>
            <a:r>
              <a:rPr lang="es-MX" sz="5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que interactúan con este grupo de la población.</a:t>
            </a:r>
            <a:endParaRPr lang="es-ES" sz="5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L" sz="1800" dirty="0">
              <a:solidFill>
                <a:srgbClr val="5E5E5E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C63B76-2D44-7549-A76B-91E05E85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722B78B-FCFA-DE4E-8AA6-C3DDEF1A0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100" y="1840255"/>
            <a:ext cx="7289800" cy="14544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Contexto y conceptos desde los derechos de niños,  niñas y  adolescentes</a:t>
            </a:r>
            <a:endParaRPr lang="es-CL" b="1" dirty="0">
              <a:solidFill>
                <a:srgbClr val="8FC044"/>
              </a:solidFill>
              <a:latin typeface="Cabin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B224CD-E2A3-E64A-B319-2364AD79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1" y="4942812"/>
            <a:ext cx="2991597" cy="12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895EDBB4-2E76-C87B-DAEA-762CFDEF92A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3747" r="13747"/>
          <a:stretch>
            <a:fillRect/>
          </a:stretch>
        </p:blipFill>
        <p:spPr/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E68990C-AB8F-1844-96DA-519D878D5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3712" y="1331837"/>
            <a:ext cx="7096700" cy="881012"/>
          </a:xfrm>
        </p:spPr>
        <p:txBody>
          <a:bodyPr>
            <a:normAutofit fontScale="90000"/>
          </a:bodyPr>
          <a:lstStyle/>
          <a:p>
            <a:r>
              <a:rPr lang="es-CL" sz="3200" b="1" dirty="0">
                <a:solidFill>
                  <a:srgbClr val="8FC044"/>
                </a:solidFill>
                <a:latin typeface="Cabin" pitchFamily="2" charset="77"/>
              </a:rPr>
              <a:t>Cambio de paradigma con respecto a la niñez y a la adolescencia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1CD24F-1D59-CD4A-BC57-56234006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093EA10-4A3F-73CE-BE38-5BF0E8A4DA73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4552950" y="2533650"/>
            <a:ext cx="7097713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l"/>
            <a:r>
              <a:rPr lang="es-ES" sz="26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</a:rPr>
              <a:t>DE SUJETOS DE ESPECIAL PROTECCIÓN, A SUJETOS DE DERECHO</a:t>
            </a:r>
          </a:p>
          <a:p>
            <a:pPr algn="l"/>
            <a:endParaRPr lang="es-ES" sz="1800" b="1" dirty="0">
              <a:solidFill>
                <a:schemeClr val="tx1">
                  <a:lumMod val="50000"/>
                  <a:lumOff val="50000"/>
                </a:schemeClr>
              </a:solidFill>
              <a:latin typeface="Cabin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Chile ratificó la </a:t>
            </a:r>
            <a:r>
              <a:rPr lang="es-ES" sz="2400" b="1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Convención sobre los Derechos del Niño en 1990 </a:t>
            </a:r>
            <a:r>
              <a:rPr lang="es-ES" sz="24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y pasó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a formar parte de la legislación nacional, a través </a:t>
            </a:r>
            <a:r>
              <a:rPr lang="es-ES" sz="2400" b="1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del Decreto </a:t>
            </a:r>
            <a:r>
              <a:rPr lang="es-ES" sz="2400" b="1" dirty="0" err="1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N°</a:t>
            </a:r>
            <a:r>
              <a:rPr lang="es-ES" sz="2400" b="1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 830, del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14 de agosto de 1990.</a:t>
            </a:r>
            <a:r>
              <a:rPr lang="es-ES" sz="24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 Con esto se debía materializar un nuevo enfoque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de niñez, que debía concebir y tratar a los niños, niñas y adolescentes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no como meros objetos de protección, sino como lo que son realmente,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A74077"/>
                </a:solidFill>
                <a:effectLst/>
                <a:latin typeface="Cabin-Bold"/>
                <a:ea typeface="Calibri" panose="020F0502020204030204" pitchFamily="34" charset="0"/>
                <a:cs typeface="Cabin-Bold"/>
              </a:rPr>
              <a:t>sujetos de derecho.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4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AFCE15A-EF7E-964B-8C3D-74289D45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  <p:sp>
        <p:nvSpPr>
          <p:cNvPr id="5" name="Subtítulo 1">
            <a:extLst>
              <a:ext uri="{FF2B5EF4-FFF2-40B4-BE49-F238E27FC236}">
                <a16:creationId xmlns:a16="http://schemas.microsoft.com/office/drawing/2014/main" id="{FA43B170-3731-CB42-BC39-407D1BB8F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490" y="954081"/>
            <a:ext cx="8660675" cy="466294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ES" sz="5500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¿Qué significa que niños niñas y adolescentes sean sujetos de derechos?</a:t>
            </a:r>
            <a:endParaRPr lang="es-ES" sz="5500" dirty="0"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ES" sz="5500" dirty="0">
                <a:solidFill>
                  <a:srgbClr val="677076"/>
                </a:solidFill>
                <a:effectLst/>
                <a:latin typeface="Cabin" pitchFamily="2" charset="0"/>
                <a:ea typeface="Calibri" panose="020F0502020204030204" pitchFamily="34" charset="0"/>
                <a:cs typeface="Cabin-Regular"/>
              </a:rPr>
              <a:t>Significa que ellos y ellas tienen los mismos derechos que las personas adultas y, además, otros derechos específicos dada su condición de niños,</a:t>
            </a:r>
            <a:r>
              <a:rPr lang="es-ES" sz="5500" dirty="0"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5500" dirty="0">
                <a:solidFill>
                  <a:srgbClr val="677076"/>
                </a:solidFill>
                <a:effectLst/>
                <a:latin typeface="Cabin" pitchFamily="2" charset="0"/>
                <a:ea typeface="Calibri" panose="020F0502020204030204" pitchFamily="34" charset="0"/>
                <a:cs typeface="Cabin-Regular"/>
              </a:rPr>
              <a:t>niñas o adolescentes y la etapa de desarrollo en la que se encuentran.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s-ES" sz="55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También, significa que deben ser reconocidos y respetados en sus</a:t>
            </a:r>
            <a:r>
              <a:rPr lang="es-ES" sz="5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55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derechos, en igualdad de condiciones que los adultos, promoviendo su</a:t>
            </a:r>
            <a:r>
              <a:rPr lang="es-ES" sz="5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55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participación como sujetos activos de cambio dentro de todos los espacios</a:t>
            </a:r>
            <a:r>
              <a:rPr lang="es-ES" sz="5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5500" dirty="0">
                <a:solidFill>
                  <a:srgbClr val="677076"/>
                </a:solidFill>
                <a:effectLst/>
                <a:latin typeface="Cabin-Regular"/>
                <a:ea typeface="Calibri" panose="020F0502020204030204" pitchFamily="34" charset="0"/>
                <a:cs typeface="Cabin-Regular"/>
              </a:rPr>
              <a:t>sociales en que se desarrollan: la familia, la escuela, la comunidad y otros.</a:t>
            </a:r>
            <a:endParaRPr lang="es-ES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A74077"/>
                </a:solidFill>
                <a:effectLst/>
                <a:latin typeface="Montserrat-Bold"/>
                <a:ea typeface="Calibri" panose="020F0502020204030204" pitchFamily="34" charset="0"/>
                <a:cs typeface="Montserrat-Bold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dirty="0">
              <a:solidFill>
                <a:srgbClr val="677076"/>
              </a:solidFill>
              <a:effectLst/>
              <a:latin typeface="Cabin" pitchFamily="2" charset="0"/>
              <a:ea typeface="Calibri" panose="020F0502020204030204" pitchFamily="34" charset="0"/>
              <a:cs typeface="Cabin-Regular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CL" sz="16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BDF930DE-3954-884F-8AE5-B5C66CA9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349" y="1254034"/>
            <a:ext cx="8267301" cy="41801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b="1" dirty="0">
                <a:solidFill>
                  <a:srgbClr val="A74077"/>
                </a:solidFill>
                <a:latin typeface="Cabin" pitchFamily="2" charset="0"/>
                <a:ea typeface="Calibri" panose="020F0502020204030204" pitchFamily="34" charset="0"/>
                <a:cs typeface="Montserrat-Bold"/>
              </a:rPr>
              <a:t>¿QUÉ DICE ESPECÍFICAMENTE LA </a:t>
            </a:r>
            <a:r>
              <a:rPr lang="es-ES" sz="8000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CONVENCIÓN SOBRE LOS DERECHOS DEL NIÑO? Cuatro Principios Fundamentales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b="1" dirty="0">
                <a:solidFill>
                  <a:schemeClr val="accent6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INTERÉS SUPERIOR DEL NIÑO (Art. 3)</a:t>
            </a:r>
            <a:endParaRPr lang="es-ES" sz="8000" b="1" dirty="0">
              <a:solidFill>
                <a:schemeClr val="accent6"/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Todas las acciones que se realicen tienen que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considerar lo que es mejor para los niños, niñas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y adolescentes. No solo desde lo que los adultos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piensan que es mejor para ellos y ellas, sino que,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para cumplir este principio, es necesario conocer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desde sus propias voces sus ideas y/u opiniones.</a:t>
            </a:r>
            <a:endParaRPr lang="es-ES" sz="8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NO DISCRIMINACIÓN (Art.2)</a:t>
            </a:r>
            <a:endParaRPr lang="es-ES" sz="8000" dirty="0"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Ningún niño, niña o adolescente va a ser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discriminado arbitrariamente por sexo, nivel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socioeconómico, edad, discapacidad u otra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condición o característica.</a:t>
            </a:r>
            <a:endParaRPr lang="es-ES" sz="8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8000" dirty="0"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s-CL" sz="1800" dirty="0">
              <a:solidFill>
                <a:srgbClr val="5E5E5E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C63B76-2D44-7549-A76B-91E05E85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BDF930DE-3954-884F-8AE5-B5C66CA9C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45" y="1254034"/>
            <a:ext cx="7640284" cy="41801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DERECHO A LA VIDA, LA SUPERVIVENCIA Y  EL</a:t>
            </a:r>
            <a:r>
              <a:rPr lang="es-ES" b="1" dirty="0">
                <a:solidFill>
                  <a:srgbClr val="A74077"/>
                </a:solidFill>
                <a:latin typeface="Cabin" pitchFamily="2" charset="0"/>
                <a:ea typeface="Calibri" panose="020F0502020204030204" pitchFamily="34" charset="0"/>
                <a:cs typeface="Montserrat-Bold"/>
              </a:rPr>
              <a:t> </a:t>
            </a:r>
            <a:r>
              <a:rPr lang="es-ES" b="1" dirty="0">
                <a:solidFill>
                  <a:srgbClr val="A74077"/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DESARROLLO (Art. 6)</a:t>
            </a:r>
            <a:endParaRPr lang="es-ES" dirty="0"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Las acciones realizadas tienen que avanzar hacia el bienestar biopsicosocial de los niños, niñas y adolescentes.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i="1" dirty="0">
                <a:solidFill>
                  <a:srgbClr val="000000"/>
                </a:solidFill>
                <a:effectLst/>
                <a:latin typeface="Montserrat-LightItalic"/>
                <a:ea typeface="Calibri" panose="020F0502020204030204" pitchFamily="34" charset="0"/>
                <a:cs typeface="Montserrat-LightItalic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Bold"/>
              </a:rPr>
              <a:t>DERECHO A LA PARTICIPACIÓN Y SER OÍDO (Art. 12)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Es necesario que, para dar cumplimiento a lo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bin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bin" pitchFamily="2" charset="0"/>
                <a:ea typeface="Calibri" panose="020F0502020204030204" pitchFamily="34" charset="0"/>
                <a:cs typeface="Montserrat-LightItalic"/>
              </a:rPr>
              <a:t>establecido en la CDN, las voces de niños, niñas y adolescentes sean escuchadas de forma constante y permanente.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bin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L" sz="1800" dirty="0">
              <a:solidFill>
                <a:srgbClr val="5E5E5E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C63B76-2D44-7549-A76B-91E05E85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53" y="253606"/>
            <a:ext cx="1737092" cy="7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6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671</Words>
  <Application>Microsoft Macintosh PowerPoint</Application>
  <PresentationFormat>Panorámica</PresentationFormat>
  <Paragraphs>64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Cabin</vt:lpstr>
      <vt:lpstr>Cabin-Bold</vt:lpstr>
      <vt:lpstr>Cabin-Regular</vt:lpstr>
      <vt:lpstr>Calibri</vt:lpstr>
      <vt:lpstr>Calibri Light</vt:lpstr>
      <vt:lpstr>Montserrat-Bold</vt:lpstr>
      <vt:lpstr>Montserrat-LightItalic</vt:lpstr>
      <vt:lpstr>Times New Roman</vt:lpstr>
      <vt:lpstr>Tema de Office</vt:lpstr>
      <vt:lpstr>Marketing para (por y con) niños, niñas y adolescentes desde un enfoque  de derechos</vt:lpstr>
      <vt:lpstr>TEMAS    ¿Quiénes somos? ¿Desde dónde hablamos?   Contexto y conceptos desde los derechos de niños,  niñas y  adolescentes   Algunas recomendaciones  </vt:lpstr>
      <vt:lpstr>Presentación de PowerPoint</vt:lpstr>
      <vt:lpstr>Presentación de PowerPoint</vt:lpstr>
      <vt:lpstr>Contexto y conceptos desde los derechos de niños,  niñas y  adolescentes</vt:lpstr>
      <vt:lpstr>Cambio de paradigma con respecto a la niñez y a la adolescencia</vt:lpstr>
      <vt:lpstr>Presentación de PowerPoint</vt:lpstr>
      <vt:lpstr>Presentación de PowerPoint</vt:lpstr>
      <vt:lpstr>Presentación de PowerPoint</vt:lpstr>
      <vt:lpstr>¿UN NIÑO, NIÑA O ADOLESCENTE DEJA EN ALGÚN MOMENTO DE TENER DERECHOS?  Los niños, niñas y adolescentes nunca pierden su calidad de sujetos de derecho, por lo que los derechos humanos son inherentes a ellos y ellas, tal como se expresa en la Convención sobre los Derechos del Niño.   Sus derechos no están condicionados al cumplimiento de deberes.  </vt:lpstr>
      <vt:lpstr>Observaciones generales del Comité de los Derechos del Niño sobre el rol de  los medios de comunicación</vt:lpstr>
      <vt:lpstr>Recomendaciones para unas buenas prácticas en la comunicación… y el marketing enfocado a niñez y adolescencia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Karen Klenner Barrientos</cp:lastModifiedBy>
  <cp:revision>120</cp:revision>
  <dcterms:created xsi:type="dcterms:W3CDTF">2020-01-03T14:12:01Z</dcterms:created>
  <dcterms:modified xsi:type="dcterms:W3CDTF">2023-04-11T01:31:32Z</dcterms:modified>
</cp:coreProperties>
</file>