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76" r:id="rId4"/>
    <p:sldId id="277" r:id="rId5"/>
    <p:sldId id="287" r:id="rId6"/>
    <p:sldId id="288" r:id="rId7"/>
    <p:sldId id="261" r:id="rId8"/>
    <p:sldId id="264" r:id="rId9"/>
    <p:sldId id="267" r:id="rId10"/>
    <p:sldId id="268" r:id="rId11"/>
    <p:sldId id="269" r:id="rId12"/>
    <p:sldId id="270" r:id="rId13"/>
    <p:sldId id="271" r:id="rId14"/>
    <p:sldId id="272" r:id="rId15"/>
    <p:sldId id="273" r:id="rId16"/>
    <p:sldId id="275" r:id="rId17"/>
    <p:sldId id="278" r:id="rId18"/>
    <p:sldId id="284" r:id="rId19"/>
    <p:sldId id="285" r:id="rId20"/>
    <p:sldId id="279" r:id="rId21"/>
    <p:sldId id="263"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057AF-1812-48D2-9628-E718055DDD84}" v="28" dt="2023-04-27T16:58:13.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0840" autoAdjust="0"/>
    <p:restoredTop sz="63017" autoAdjust="0"/>
  </p:normalViewPr>
  <p:slideViewPr>
    <p:cSldViewPr snapToGrid="0">
      <p:cViewPr varScale="1">
        <p:scale>
          <a:sx n="42" d="100"/>
          <a:sy n="42" d="100"/>
        </p:scale>
        <p:origin x="1908" y="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Laura Berner" userId="c91336d5-7ec1-45b0-8451-42567cbd5662" providerId="ADAL" clId="{11C057AF-1812-48D2-9628-E718055DDD84}"/>
    <pc:docChg chg="undo custSel addSld delSld modSld sldOrd">
      <pc:chgData name="Maria Laura Berner" userId="c91336d5-7ec1-45b0-8451-42567cbd5662" providerId="ADAL" clId="{11C057AF-1812-48D2-9628-E718055DDD84}" dt="2023-04-27T17:03:25.674" v="356"/>
      <pc:docMkLst>
        <pc:docMk/>
      </pc:docMkLst>
      <pc:sldChg chg="del">
        <pc:chgData name="Maria Laura Berner" userId="c91336d5-7ec1-45b0-8451-42567cbd5662" providerId="ADAL" clId="{11C057AF-1812-48D2-9628-E718055DDD84}" dt="2023-04-27T13:51:35.834" v="0" actId="2696"/>
        <pc:sldMkLst>
          <pc:docMk/>
          <pc:sldMk cId="6379157" sldId="257"/>
        </pc:sldMkLst>
      </pc:sldChg>
      <pc:sldChg chg="del">
        <pc:chgData name="Maria Laura Berner" userId="c91336d5-7ec1-45b0-8451-42567cbd5662" providerId="ADAL" clId="{11C057AF-1812-48D2-9628-E718055DDD84}" dt="2023-04-27T14:06:28.374" v="3" actId="2696"/>
        <pc:sldMkLst>
          <pc:docMk/>
          <pc:sldMk cId="1091683050" sldId="258"/>
        </pc:sldMkLst>
      </pc:sldChg>
      <pc:sldChg chg="del">
        <pc:chgData name="Maria Laura Berner" userId="c91336d5-7ec1-45b0-8451-42567cbd5662" providerId="ADAL" clId="{11C057AF-1812-48D2-9628-E718055DDD84}" dt="2023-04-27T14:06:36.279" v="4" actId="2696"/>
        <pc:sldMkLst>
          <pc:docMk/>
          <pc:sldMk cId="2742851726" sldId="259"/>
        </pc:sldMkLst>
      </pc:sldChg>
      <pc:sldChg chg="del">
        <pc:chgData name="Maria Laura Berner" userId="c91336d5-7ec1-45b0-8451-42567cbd5662" providerId="ADAL" clId="{11C057AF-1812-48D2-9628-E718055DDD84}" dt="2023-04-27T14:06:39.522" v="5" actId="2696"/>
        <pc:sldMkLst>
          <pc:docMk/>
          <pc:sldMk cId="1623546465" sldId="260"/>
        </pc:sldMkLst>
      </pc:sldChg>
      <pc:sldChg chg="addSp delSp modSp mod modAnim">
        <pc:chgData name="Maria Laura Berner" userId="c91336d5-7ec1-45b0-8451-42567cbd5662" providerId="ADAL" clId="{11C057AF-1812-48D2-9628-E718055DDD84}" dt="2023-04-27T16:41:00.022" v="157" actId="207"/>
        <pc:sldMkLst>
          <pc:docMk/>
          <pc:sldMk cId="112382878" sldId="261"/>
        </pc:sldMkLst>
        <pc:spChg chg="mod">
          <ac:chgData name="Maria Laura Berner" userId="c91336d5-7ec1-45b0-8451-42567cbd5662" providerId="ADAL" clId="{11C057AF-1812-48D2-9628-E718055DDD84}" dt="2023-04-27T16:36:57.298" v="147" actId="20577"/>
          <ac:spMkLst>
            <pc:docMk/>
            <pc:sldMk cId="112382878" sldId="261"/>
            <ac:spMk id="4" creationId="{995F10DC-FB44-49B4-A147-17160C7C60D2}"/>
          </ac:spMkLst>
        </pc:spChg>
        <pc:spChg chg="add mod">
          <ac:chgData name="Maria Laura Berner" userId="c91336d5-7ec1-45b0-8451-42567cbd5662" providerId="ADAL" clId="{11C057AF-1812-48D2-9628-E718055DDD84}" dt="2023-04-27T16:41:00.022" v="157" actId="207"/>
          <ac:spMkLst>
            <pc:docMk/>
            <pc:sldMk cId="112382878" sldId="261"/>
            <ac:spMk id="6" creationId="{15F02D39-0138-AD40-83F1-EE0F0BF742CA}"/>
          </ac:spMkLst>
        </pc:spChg>
        <pc:spChg chg="del mod">
          <ac:chgData name="Maria Laura Berner" userId="c91336d5-7ec1-45b0-8451-42567cbd5662" providerId="ADAL" clId="{11C057AF-1812-48D2-9628-E718055DDD84}" dt="2023-04-27T16:37:11.038" v="150" actId="478"/>
          <ac:spMkLst>
            <pc:docMk/>
            <pc:sldMk cId="112382878" sldId="261"/>
            <ac:spMk id="8" creationId="{0755790D-0762-4F91-84F1-04FC8A991B3E}"/>
          </ac:spMkLst>
        </pc:spChg>
        <pc:spChg chg="del">
          <ac:chgData name="Maria Laura Berner" userId="c91336d5-7ec1-45b0-8451-42567cbd5662" providerId="ADAL" clId="{11C057AF-1812-48D2-9628-E718055DDD84}" dt="2023-04-27T16:37:08.140" v="148" actId="478"/>
          <ac:spMkLst>
            <pc:docMk/>
            <pc:sldMk cId="112382878" sldId="261"/>
            <ac:spMk id="24" creationId="{1719047E-8AE2-40C7-86A7-468114483913}"/>
          </ac:spMkLst>
        </pc:spChg>
      </pc:sldChg>
      <pc:sldChg chg="modSp mod">
        <pc:chgData name="Maria Laura Berner" userId="c91336d5-7ec1-45b0-8451-42567cbd5662" providerId="ADAL" clId="{11C057AF-1812-48D2-9628-E718055DDD84}" dt="2023-04-27T14:51:26.740" v="145" actId="20577"/>
        <pc:sldMkLst>
          <pc:docMk/>
          <pc:sldMk cId="1377226168" sldId="263"/>
        </pc:sldMkLst>
        <pc:spChg chg="mod">
          <ac:chgData name="Maria Laura Berner" userId="c91336d5-7ec1-45b0-8451-42567cbd5662" providerId="ADAL" clId="{11C057AF-1812-48D2-9628-E718055DDD84}" dt="2023-04-27T14:51:26.740" v="145" actId="20577"/>
          <ac:spMkLst>
            <pc:docMk/>
            <pc:sldMk cId="1377226168" sldId="263"/>
            <ac:spMk id="8" creationId="{B3A6DE08-E023-4109-A89C-8B31E9629E77}"/>
          </ac:spMkLst>
        </pc:spChg>
      </pc:sldChg>
      <pc:sldChg chg="del">
        <pc:chgData name="Maria Laura Berner" userId="c91336d5-7ec1-45b0-8451-42567cbd5662" providerId="ADAL" clId="{11C057AF-1812-48D2-9628-E718055DDD84}" dt="2023-04-27T17:02:26.430" v="352" actId="47"/>
        <pc:sldMkLst>
          <pc:docMk/>
          <pc:sldMk cId="1850251058" sldId="265"/>
        </pc:sldMkLst>
      </pc:sldChg>
      <pc:sldChg chg="del">
        <pc:chgData name="Maria Laura Berner" userId="c91336d5-7ec1-45b0-8451-42567cbd5662" providerId="ADAL" clId="{11C057AF-1812-48D2-9628-E718055DDD84}" dt="2023-04-27T14:22:32.888" v="6" actId="2696"/>
        <pc:sldMkLst>
          <pc:docMk/>
          <pc:sldMk cId="3887895481" sldId="266"/>
        </pc:sldMkLst>
      </pc:sldChg>
      <pc:sldChg chg="ord">
        <pc:chgData name="Maria Laura Berner" userId="c91336d5-7ec1-45b0-8451-42567cbd5662" providerId="ADAL" clId="{11C057AF-1812-48D2-9628-E718055DDD84}" dt="2023-04-27T13:52:33.358" v="2"/>
        <pc:sldMkLst>
          <pc:docMk/>
          <pc:sldMk cId="2049187184" sldId="270"/>
        </pc:sldMkLst>
      </pc:sldChg>
      <pc:sldChg chg="modSp mod">
        <pc:chgData name="Maria Laura Berner" userId="c91336d5-7ec1-45b0-8451-42567cbd5662" providerId="ADAL" clId="{11C057AF-1812-48D2-9628-E718055DDD84}" dt="2023-04-27T16:42:25.944" v="194" actId="20577"/>
        <pc:sldMkLst>
          <pc:docMk/>
          <pc:sldMk cId="788890759" sldId="273"/>
        </pc:sldMkLst>
        <pc:spChg chg="mod">
          <ac:chgData name="Maria Laura Berner" userId="c91336d5-7ec1-45b0-8451-42567cbd5662" providerId="ADAL" clId="{11C057AF-1812-48D2-9628-E718055DDD84}" dt="2023-04-27T16:42:25.944" v="194" actId="20577"/>
          <ac:spMkLst>
            <pc:docMk/>
            <pc:sldMk cId="788890759" sldId="273"/>
            <ac:spMk id="3" creationId="{BD36E4AE-AB82-4F3F-9B3D-200A50CBC30F}"/>
          </ac:spMkLst>
        </pc:spChg>
      </pc:sldChg>
      <pc:sldChg chg="del ord">
        <pc:chgData name="Maria Laura Berner" userId="c91336d5-7ec1-45b0-8451-42567cbd5662" providerId="ADAL" clId="{11C057AF-1812-48D2-9628-E718055DDD84}" dt="2023-04-27T16:36:42.263" v="146" actId="2696"/>
        <pc:sldMkLst>
          <pc:docMk/>
          <pc:sldMk cId="3571914017" sldId="276"/>
        </pc:sldMkLst>
      </pc:sldChg>
      <pc:sldChg chg="modSp del mod">
        <pc:chgData name="Maria Laura Berner" userId="c91336d5-7ec1-45b0-8451-42567cbd5662" providerId="ADAL" clId="{11C057AF-1812-48D2-9628-E718055DDD84}" dt="2023-04-27T16:36:42.263" v="146" actId="2696"/>
        <pc:sldMkLst>
          <pc:docMk/>
          <pc:sldMk cId="1836658458" sldId="277"/>
        </pc:sldMkLst>
        <pc:picChg chg="mod">
          <ac:chgData name="Maria Laura Berner" userId="c91336d5-7ec1-45b0-8451-42567cbd5662" providerId="ADAL" clId="{11C057AF-1812-48D2-9628-E718055DDD84}" dt="2023-04-27T14:28:49.323" v="19" actId="1076"/>
          <ac:picMkLst>
            <pc:docMk/>
            <pc:sldMk cId="1836658458" sldId="277"/>
            <ac:picMk id="2" creationId="{3483DB9B-CE2C-A2AB-9ED5-080BE2AB25A7}"/>
          </ac:picMkLst>
        </pc:picChg>
      </pc:sldChg>
      <pc:sldChg chg="modSp mod">
        <pc:chgData name="Maria Laura Berner" userId="c91336d5-7ec1-45b0-8451-42567cbd5662" providerId="ADAL" clId="{11C057AF-1812-48D2-9628-E718055DDD84}" dt="2023-04-27T16:42:51.221" v="207" actId="20577"/>
        <pc:sldMkLst>
          <pc:docMk/>
          <pc:sldMk cId="1778463584" sldId="278"/>
        </pc:sldMkLst>
        <pc:spChg chg="mod">
          <ac:chgData name="Maria Laura Berner" userId="c91336d5-7ec1-45b0-8451-42567cbd5662" providerId="ADAL" clId="{11C057AF-1812-48D2-9628-E718055DDD84}" dt="2023-04-27T16:42:51.221" v="207" actId="20577"/>
          <ac:spMkLst>
            <pc:docMk/>
            <pc:sldMk cId="1778463584" sldId="278"/>
            <ac:spMk id="3" creationId="{00E3E661-17A2-4D6C-B85C-A0B2B1FF7825}"/>
          </ac:spMkLst>
        </pc:spChg>
      </pc:sldChg>
      <pc:sldChg chg="modSp mod">
        <pc:chgData name="Maria Laura Berner" userId="c91336d5-7ec1-45b0-8451-42567cbd5662" providerId="ADAL" clId="{11C057AF-1812-48D2-9628-E718055DDD84}" dt="2023-04-27T16:43:45.831" v="280" actId="1076"/>
        <pc:sldMkLst>
          <pc:docMk/>
          <pc:sldMk cId="665677769" sldId="279"/>
        </pc:sldMkLst>
        <pc:spChg chg="mod">
          <ac:chgData name="Maria Laura Berner" userId="c91336d5-7ec1-45b0-8451-42567cbd5662" providerId="ADAL" clId="{11C057AF-1812-48D2-9628-E718055DDD84}" dt="2023-04-27T16:43:20.772" v="278" actId="20577"/>
          <ac:spMkLst>
            <pc:docMk/>
            <pc:sldMk cId="665677769" sldId="279"/>
            <ac:spMk id="2" creationId="{C3B27402-9434-4624-B74B-6AC537F5047D}"/>
          </ac:spMkLst>
        </pc:spChg>
        <pc:picChg chg="mod">
          <ac:chgData name="Maria Laura Berner" userId="c91336d5-7ec1-45b0-8451-42567cbd5662" providerId="ADAL" clId="{11C057AF-1812-48D2-9628-E718055DDD84}" dt="2023-04-27T16:43:45.831" v="280" actId="1076"/>
          <ac:picMkLst>
            <pc:docMk/>
            <pc:sldMk cId="665677769" sldId="279"/>
            <ac:picMk id="5" creationId="{8D766C3C-E50D-DBCE-EE8D-F07209BF8265}"/>
          </ac:picMkLst>
        </pc:picChg>
      </pc:sldChg>
      <pc:sldChg chg="del">
        <pc:chgData name="Maria Laura Berner" userId="c91336d5-7ec1-45b0-8451-42567cbd5662" providerId="ADAL" clId="{11C057AF-1812-48D2-9628-E718055DDD84}" dt="2023-04-27T16:43:37.107" v="279" actId="47"/>
        <pc:sldMkLst>
          <pc:docMk/>
          <pc:sldMk cId="3922179520" sldId="283"/>
        </pc:sldMkLst>
      </pc:sldChg>
      <pc:sldChg chg="modSp mod">
        <pc:chgData name="Maria Laura Berner" userId="c91336d5-7ec1-45b0-8451-42567cbd5662" providerId="ADAL" clId="{11C057AF-1812-48D2-9628-E718055DDD84}" dt="2023-04-27T17:00:33.671" v="350" actId="1076"/>
        <pc:sldMkLst>
          <pc:docMk/>
          <pc:sldMk cId="3463831451" sldId="284"/>
        </pc:sldMkLst>
        <pc:spChg chg="mod">
          <ac:chgData name="Maria Laura Berner" userId="c91336d5-7ec1-45b0-8451-42567cbd5662" providerId="ADAL" clId="{11C057AF-1812-48D2-9628-E718055DDD84}" dt="2023-04-27T17:00:33.671" v="350" actId="1076"/>
          <ac:spMkLst>
            <pc:docMk/>
            <pc:sldMk cId="3463831451" sldId="284"/>
            <ac:spMk id="12" creationId="{4FAE04E7-C38E-4020-959D-6F895B7647B9}"/>
          </ac:spMkLst>
        </pc:spChg>
        <pc:graphicFrameChg chg="mod modGraphic">
          <ac:chgData name="Maria Laura Berner" userId="c91336d5-7ec1-45b0-8451-42567cbd5662" providerId="ADAL" clId="{11C057AF-1812-48D2-9628-E718055DDD84}" dt="2023-04-27T17:00:24.491" v="349" actId="14100"/>
          <ac:graphicFrameMkLst>
            <pc:docMk/>
            <pc:sldMk cId="3463831451" sldId="284"/>
            <ac:graphicFrameMk id="2" creationId="{2C474D6C-5D0B-4CE3-8137-9F0D30484A9B}"/>
          </ac:graphicFrameMkLst>
        </pc:graphicFrameChg>
      </pc:sldChg>
      <pc:sldChg chg="delSp modSp mod">
        <pc:chgData name="Maria Laura Berner" userId="c91336d5-7ec1-45b0-8451-42567cbd5662" providerId="ADAL" clId="{11C057AF-1812-48D2-9628-E718055DDD84}" dt="2023-04-27T14:48:59.646" v="104" actId="14100"/>
        <pc:sldMkLst>
          <pc:docMk/>
          <pc:sldMk cId="1416431513" sldId="285"/>
        </pc:sldMkLst>
        <pc:graphicFrameChg chg="modGraphic">
          <ac:chgData name="Maria Laura Berner" userId="c91336d5-7ec1-45b0-8451-42567cbd5662" providerId="ADAL" clId="{11C057AF-1812-48D2-9628-E718055DDD84}" dt="2023-04-27T14:48:59.646" v="104" actId="14100"/>
          <ac:graphicFrameMkLst>
            <pc:docMk/>
            <pc:sldMk cId="1416431513" sldId="285"/>
            <ac:graphicFrameMk id="2" creationId="{2B761917-E6C2-496E-B1C4-CC890F9E0ADE}"/>
          </ac:graphicFrameMkLst>
        </pc:graphicFrameChg>
        <pc:picChg chg="del">
          <ac:chgData name="Maria Laura Berner" userId="c91336d5-7ec1-45b0-8451-42567cbd5662" providerId="ADAL" clId="{11C057AF-1812-48D2-9628-E718055DDD84}" dt="2023-04-27T14:48:35.402" v="102" actId="478"/>
          <ac:picMkLst>
            <pc:docMk/>
            <pc:sldMk cId="1416431513" sldId="285"/>
            <ac:picMk id="21" creationId="{EA37CD9C-DD19-4C4B-93C2-A202F87462C6}"/>
          </ac:picMkLst>
        </pc:picChg>
      </pc:sldChg>
      <pc:sldChg chg="delSp del mod">
        <pc:chgData name="Maria Laura Berner" userId="c91336d5-7ec1-45b0-8451-42567cbd5662" providerId="ADAL" clId="{11C057AF-1812-48D2-9628-E718055DDD84}" dt="2023-04-27T14:50:52.370" v="107" actId="2696"/>
        <pc:sldMkLst>
          <pc:docMk/>
          <pc:sldMk cId="1865546032" sldId="286"/>
        </pc:sldMkLst>
        <pc:graphicFrameChg chg="del">
          <ac:chgData name="Maria Laura Berner" userId="c91336d5-7ec1-45b0-8451-42567cbd5662" providerId="ADAL" clId="{11C057AF-1812-48D2-9628-E718055DDD84}" dt="2023-04-27T14:49:50.076" v="106" actId="478"/>
          <ac:graphicFrameMkLst>
            <pc:docMk/>
            <pc:sldMk cId="1865546032" sldId="286"/>
            <ac:graphicFrameMk id="13" creationId="{7F8CF6B7-2CC2-41F9-94BF-A33ED16D624C}"/>
          </ac:graphicFrameMkLst>
        </pc:graphicFrameChg>
      </pc:sldChg>
      <pc:sldChg chg="addSp delSp modSp new del mod ord">
        <pc:chgData name="Maria Laura Berner" userId="c91336d5-7ec1-45b0-8451-42567cbd5662" providerId="ADAL" clId="{11C057AF-1812-48D2-9628-E718055DDD84}" dt="2023-04-27T16:36:42.263" v="146" actId="2696"/>
        <pc:sldMkLst>
          <pc:docMk/>
          <pc:sldMk cId="1091368244" sldId="287"/>
        </pc:sldMkLst>
        <pc:spChg chg="add mod">
          <ac:chgData name="Maria Laura Berner" userId="c91336d5-7ec1-45b0-8451-42567cbd5662" providerId="ADAL" clId="{11C057AF-1812-48D2-9628-E718055DDD84}" dt="2023-04-27T14:29:28.826" v="25" actId="14100"/>
          <ac:spMkLst>
            <pc:docMk/>
            <pc:sldMk cId="1091368244" sldId="287"/>
            <ac:spMk id="4" creationId="{E182F8BE-C333-5AC7-1402-277BD3AAA99D}"/>
          </ac:spMkLst>
        </pc:spChg>
        <pc:picChg chg="add del mod">
          <ac:chgData name="Maria Laura Berner" userId="c91336d5-7ec1-45b0-8451-42567cbd5662" providerId="ADAL" clId="{11C057AF-1812-48D2-9628-E718055DDD84}" dt="2023-04-27T14:26:20.951" v="11" actId="478"/>
          <ac:picMkLst>
            <pc:docMk/>
            <pc:sldMk cId="1091368244" sldId="287"/>
            <ac:picMk id="2" creationId="{AF5BB8D2-9E9C-1A25-B520-2AFFEB24724B}"/>
          </ac:picMkLst>
        </pc:picChg>
        <pc:picChg chg="add del">
          <ac:chgData name="Maria Laura Berner" userId="c91336d5-7ec1-45b0-8451-42567cbd5662" providerId="ADAL" clId="{11C057AF-1812-48D2-9628-E718055DDD84}" dt="2023-04-27T14:27:54.095" v="15"/>
          <ac:picMkLst>
            <pc:docMk/>
            <pc:sldMk cId="1091368244" sldId="287"/>
            <ac:picMk id="5" creationId="{D0F9109E-FB3F-F828-BE05-68A573531343}"/>
          </ac:picMkLst>
        </pc:picChg>
        <pc:picChg chg="add mod">
          <ac:chgData name="Maria Laura Berner" userId="c91336d5-7ec1-45b0-8451-42567cbd5662" providerId="ADAL" clId="{11C057AF-1812-48D2-9628-E718055DDD84}" dt="2023-04-27T14:28:45.265" v="18" actId="14100"/>
          <ac:picMkLst>
            <pc:docMk/>
            <pc:sldMk cId="1091368244" sldId="287"/>
            <ac:picMk id="6" creationId="{1A04FCEE-D51D-5E31-66CA-154CF606AFD7}"/>
          </ac:picMkLst>
        </pc:picChg>
        <pc:picChg chg="add mod">
          <ac:chgData name="Maria Laura Berner" userId="c91336d5-7ec1-45b0-8451-42567cbd5662" providerId="ADAL" clId="{11C057AF-1812-48D2-9628-E718055DDD84}" dt="2023-04-27T14:28:58.899" v="21" actId="1076"/>
          <ac:picMkLst>
            <pc:docMk/>
            <pc:sldMk cId="1091368244" sldId="287"/>
            <ac:picMk id="7" creationId="{7A30CE91-1D08-26EC-C060-BA3E13F4A139}"/>
          </ac:picMkLst>
        </pc:picChg>
      </pc:sldChg>
      <pc:sldChg chg="ord">
        <pc:chgData name="Maria Laura Berner" userId="c91336d5-7ec1-45b0-8451-42567cbd5662" providerId="ADAL" clId="{11C057AF-1812-48D2-9628-E718055DDD84}" dt="2023-04-27T17:03:18.158" v="354"/>
        <pc:sldMkLst>
          <pc:docMk/>
          <pc:sldMk cId="1235044971" sldId="287"/>
        </pc:sldMkLst>
      </pc:sldChg>
      <pc:sldChg chg="addSp delSp modSp add mod ord delAnim modAnim">
        <pc:chgData name="Maria Laura Berner" userId="c91336d5-7ec1-45b0-8451-42567cbd5662" providerId="ADAL" clId="{11C057AF-1812-48D2-9628-E718055DDD84}" dt="2023-04-27T17:03:25.674" v="356"/>
        <pc:sldMkLst>
          <pc:docMk/>
          <pc:sldMk cId="107905881" sldId="288"/>
        </pc:sldMkLst>
        <pc:spChg chg="add del mod">
          <ac:chgData name="Maria Laura Berner" userId="c91336d5-7ec1-45b0-8451-42567cbd5662" providerId="ADAL" clId="{11C057AF-1812-48D2-9628-E718055DDD84}" dt="2023-04-27T16:48:06.844" v="286"/>
          <ac:spMkLst>
            <pc:docMk/>
            <pc:sldMk cId="107905881" sldId="288"/>
            <ac:spMk id="2" creationId="{A2BDE131-ABE2-D86D-7B41-E41EEE3C2FCE}"/>
          </ac:spMkLst>
        </pc:spChg>
        <pc:spChg chg="del mod">
          <ac:chgData name="Maria Laura Berner" userId="c91336d5-7ec1-45b0-8451-42567cbd5662" providerId="ADAL" clId="{11C057AF-1812-48D2-9628-E718055DDD84}" dt="2023-04-27T16:46:35.543" v="284" actId="478"/>
          <ac:spMkLst>
            <pc:docMk/>
            <pc:sldMk cId="107905881" sldId="288"/>
            <ac:spMk id="4" creationId="{E182F8BE-C333-5AC7-1402-277BD3AAA99D}"/>
          </ac:spMkLst>
        </pc:spChg>
        <pc:spChg chg="add mod">
          <ac:chgData name="Maria Laura Berner" userId="c91336d5-7ec1-45b0-8451-42567cbd5662" providerId="ADAL" clId="{11C057AF-1812-48D2-9628-E718055DDD84}" dt="2023-04-27T16:59:17.556" v="344" actId="207"/>
          <ac:spMkLst>
            <pc:docMk/>
            <pc:sldMk cId="107905881" sldId="288"/>
            <ac:spMk id="8" creationId="{A48FF7B2-1D20-E09F-93C4-E7032A8D3B2F}"/>
          </ac:spMkLst>
        </pc:spChg>
        <pc:spChg chg="add mod">
          <ac:chgData name="Maria Laura Berner" userId="c91336d5-7ec1-45b0-8451-42567cbd5662" providerId="ADAL" clId="{11C057AF-1812-48D2-9628-E718055DDD84}" dt="2023-04-27T16:59:01.233" v="340" actId="207"/>
          <ac:spMkLst>
            <pc:docMk/>
            <pc:sldMk cId="107905881" sldId="288"/>
            <ac:spMk id="9" creationId="{37A08807-87A0-2FDE-CFE5-2382FDC132E2}"/>
          </ac:spMkLst>
        </pc:spChg>
        <pc:spChg chg="add mod">
          <ac:chgData name="Maria Laura Berner" userId="c91336d5-7ec1-45b0-8451-42567cbd5662" providerId="ADAL" clId="{11C057AF-1812-48D2-9628-E718055DDD84}" dt="2023-04-27T16:59:04.701" v="341" actId="207"/>
          <ac:spMkLst>
            <pc:docMk/>
            <pc:sldMk cId="107905881" sldId="288"/>
            <ac:spMk id="10" creationId="{2E4B66E6-BE45-9695-C44F-EF559851DEAF}"/>
          </ac:spMkLst>
        </pc:spChg>
        <pc:spChg chg="add mod">
          <ac:chgData name="Maria Laura Berner" userId="c91336d5-7ec1-45b0-8451-42567cbd5662" providerId="ADAL" clId="{11C057AF-1812-48D2-9628-E718055DDD84}" dt="2023-04-27T16:59:26.744" v="347" actId="14100"/>
          <ac:spMkLst>
            <pc:docMk/>
            <pc:sldMk cId="107905881" sldId="288"/>
            <ac:spMk id="11" creationId="{A9DD2A6F-35E8-96E5-E457-43DD539EAF96}"/>
          </ac:spMkLst>
        </pc:spChg>
        <pc:spChg chg="mod">
          <ac:chgData name="Maria Laura Berner" userId="c91336d5-7ec1-45b0-8451-42567cbd5662" providerId="ADAL" clId="{11C057AF-1812-48D2-9628-E718055DDD84}" dt="2023-04-27T16:57:03.523" v="329"/>
          <ac:spMkLst>
            <pc:docMk/>
            <pc:sldMk cId="107905881" sldId="288"/>
            <ac:spMk id="13" creationId="{8D9687D6-ED3E-CF09-C966-68A39CA7BECD}"/>
          </ac:spMkLst>
        </pc:spChg>
        <pc:spChg chg="mod">
          <ac:chgData name="Maria Laura Berner" userId="c91336d5-7ec1-45b0-8451-42567cbd5662" providerId="ADAL" clId="{11C057AF-1812-48D2-9628-E718055DDD84}" dt="2023-04-27T16:57:03.523" v="329"/>
          <ac:spMkLst>
            <pc:docMk/>
            <pc:sldMk cId="107905881" sldId="288"/>
            <ac:spMk id="14" creationId="{5BC42A9C-BE3F-FFEE-32A4-0D3903649A60}"/>
          </ac:spMkLst>
        </pc:spChg>
        <pc:spChg chg="add mod">
          <ac:chgData name="Maria Laura Berner" userId="c91336d5-7ec1-45b0-8451-42567cbd5662" providerId="ADAL" clId="{11C057AF-1812-48D2-9628-E718055DDD84}" dt="2023-04-27T16:59:23.691" v="346" actId="14100"/>
          <ac:spMkLst>
            <pc:docMk/>
            <pc:sldMk cId="107905881" sldId="288"/>
            <ac:spMk id="15" creationId="{72B271C3-22A5-4514-2D71-C3B66DF3E62C}"/>
          </ac:spMkLst>
        </pc:spChg>
        <pc:grpChg chg="add del mod">
          <ac:chgData name="Maria Laura Berner" userId="c91336d5-7ec1-45b0-8451-42567cbd5662" providerId="ADAL" clId="{11C057AF-1812-48D2-9628-E718055DDD84}" dt="2023-04-27T16:57:08.568" v="331" actId="478"/>
          <ac:grpSpMkLst>
            <pc:docMk/>
            <pc:sldMk cId="107905881" sldId="288"/>
            <ac:grpSpMk id="12" creationId="{E76137B0-B4EE-7907-2FE8-0E44446CD30B}"/>
          </ac:grpSpMkLst>
        </pc:grpChg>
        <pc:picChg chg="add del mod">
          <ac:chgData name="Maria Laura Berner" userId="c91336d5-7ec1-45b0-8451-42567cbd5662" providerId="ADAL" clId="{11C057AF-1812-48D2-9628-E718055DDD84}" dt="2023-04-27T16:53:03.008" v="297" actId="478"/>
          <ac:picMkLst>
            <pc:docMk/>
            <pc:sldMk cId="107905881" sldId="288"/>
            <ac:picMk id="3" creationId="{E5A49AE3-6675-D9C2-596E-F22D5A47A537}"/>
          </ac:picMkLst>
        </pc:picChg>
        <pc:picChg chg="add mod">
          <ac:chgData name="Maria Laura Berner" userId="c91336d5-7ec1-45b0-8451-42567cbd5662" providerId="ADAL" clId="{11C057AF-1812-48D2-9628-E718055DDD84}" dt="2023-04-27T17:01:22.586" v="351" actId="1076"/>
          <ac:picMkLst>
            <pc:docMk/>
            <pc:sldMk cId="107905881" sldId="288"/>
            <ac:picMk id="5" creationId="{3F41F4B1-1093-1554-8CAC-CF1B67938040}"/>
          </ac:picMkLst>
        </pc:picChg>
        <pc:picChg chg="del">
          <ac:chgData name="Maria Laura Berner" userId="c91336d5-7ec1-45b0-8451-42567cbd5662" providerId="ADAL" clId="{11C057AF-1812-48D2-9628-E718055DDD84}" dt="2023-04-27T16:46:32.557" v="282" actId="478"/>
          <ac:picMkLst>
            <pc:docMk/>
            <pc:sldMk cId="107905881" sldId="288"/>
            <ac:picMk id="6" creationId="{1A04FCEE-D51D-5E31-66CA-154CF606AF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46BA7-E3AD-4695-BD9B-1E5482B3BC96}" type="datetimeFigureOut">
              <a:rPr lang="es-CL" smtClean="0"/>
              <a:t>27-04-2023</a:t>
            </a:fld>
            <a:endParaRPr lang="es-C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DE055-BA91-4DA3-BD1A-803765440E9D}" type="slidenum">
              <a:rPr lang="es-CL" smtClean="0"/>
              <a:t>‹Nº›</a:t>
            </a:fld>
            <a:endParaRPr lang="es-CL"/>
          </a:p>
        </p:txBody>
      </p:sp>
    </p:spTree>
    <p:extLst>
      <p:ext uri="{BB962C8B-B14F-4D97-AF65-F5344CB8AC3E}">
        <p14:creationId xmlns:p14="http://schemas.microsoft.com/office/powerpoint/2010/main" val="225476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1</a:t>
            </a:fld>
            <a:endParaRPr lang="es-CL"/>
          </a:p>
        </p:txBody>
      </p:sp>
    </p:spTree>
    <p:extLst>
      <p:ext uri="{BB962C8B-B14F-4D97-AF65-F5344CB8AC3E}">
        <p14:creationId xmlns:p14="http://schemas.microsoft.com/office/powerpoint/2010/main" val="233369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pPr>
            <a:r>
              <a:rPr lang="es-MX" sz="1800" dirty="0"/>
              <a:t>Involucramiento de actores relevantes</a:t>
            </a:r>
          </a:p>
          <a:p>
            <a:pPr marL="457200" indent="-336550">
              <a:spcBef>
                <a:spcPts val="1200"/>
              </a:spcBef>
              <a:buSzPts val="1700"/>
              <a:buFont typeface="Arial" panose="020B0604020202020204" pitchFamily="34" charset="0"/>
              <a:buChar char="●"/>
            </a:pPr>
            <a:r>
              <a:rPr lang="es-MX" sz="1800" dirty="0"/>
              <a:t>Conocer iniciativas en curso</a:t>
            </a:r>
          </a:p>
          <a:p>
            <a:pPr marL="457200" indent="-336550">
              <a:spcBef>
                <a:spcPts val="0"/>
              </a:spcBef>
              <a:buSzPts val="1700"/>
              <a:buFont typeface="Arial" panose="020B0604020202020204" pitchFamily="34" charset="0"/>
              <a:buChar char="●"/>
            </a:pPr>
            <a:r>
              <a:rPr lang="es-MX" sz="1800" dirty="0"/>
              <a:t>Determinar colaboración</a:t>
            </a:r>
          </a:p>
          <a:p>
            <a:pPr marL="457200" indent="-336550">
              <a:spcBef>
                <a:spcPts val="0"/>
              </a:spcBef>
              <a:buSzPts val="1700"/>
              <a:buFont typeface="Arial" panose="020B0604020202020204" pitchFamily="34" charset="0"/>
              <a:buChar char="●"/>
            </a:pPr>
            <a:r>
              <a:rPr lang="es-MX" sz="1800" dirty="0"/>
              <a:t>Empoderar a grupos específicos</a:t>
            </a:r>
          </a:p>
          <a:p>
            <a:pPr marL="914400" lvl="1" indent="-323850">
              <a:spcBef>
                <a:spcPts val="0"/>
              </a:spcBef>
              <a:buSzPts val="1500"/>
              <a:buFont typeface="Arial" panose="020B0604020202020204" pitchFamily="34" charset="0"/>
              <a:buChar char="○"/>
            </a:pPr>
            <a:r>
              <a:rPr lang="es-MX" sz="1600" dirty="0"/>
              <a:t>Niños, niñas y adolescentes destinatarios</a:t>
            </a:r>
          </a:p>
          <a:p>
            <a:pPr marL="914400" lvl="1" indent="-323850">
              <a:spcBef>
                <a:spcPts val="0"/>
              </a:spcBef>
              <a:buSzPts val="1500"/>
              <a:buFont typeface="Arial" panose="020B0604020202020204" pitchFamily="34" charset="0"/>
              <a:buChar char="○"/>
            </a:pPr>
            <a:r>
              <a:rPr lang="es-MX" sz="1600" dirty="0"/>
              <a:t>Sector gubernamental</a:t>
            </a:r>
          </a:p>
          <a:p>
            <a:pPr marL="457200" indent="-336550">
              <a:spcBef>
                <a:spcPts val="0"/>
              </a:spcBef>
              <a:buSzPts val="1700"/>
              <a:buFont typeface="Arial" panose="020B0604020202020204" pitchFamily="34" charset="0"/>
              <a:buChar char="●"/>
            </a:pPr>
            <a:r>
              <a:rPr lang="es-MX" sz="1800" dirty="0"/>
              <a:t>Validación diagnóstico</a:t>
            </a:r>
          </a:p>
          <a:p>
            <a:pPr marL="457200" indent="-336550">
              <a:spcBef>
                <a:spcPts val="0"/>
              </a:spcBef>
              <a:buSzPts val="1700"/>
              <a:buFont typeface="Arial" panose="020B0604020202020204" pitchFamily="34" charset="0"/>
              <a:buChar char="●"/>
            </a:pPr>
            <a:r>
              <a:rPr lang="es-MX" sz="1800" dirty="0"/>
              <a:t>Definición del </a:t>
            </a:r>
            <a:r>
              <a:rPr lang="es-MX" sz="1800" i="1" dirty="0"/>
              <a:t>Estado Futuro Deseado</a:t>
            </a:r>
          </a:p>
          <a:p>
            <a:pPr marL="0" indent="0">
              <a:spcBef>
                <a:spcPts val="0"/>
              </a:spcBef>
              <a:buFont typeface="Arial" panose="020B0604020202020204" pitchFamily="34" charset="0"/>
              <a:buNone/>
            </a:pPr>
            <a:r>
              <a:rPr lang="es-MX" sz="2800" dirty="0"/>
              <a:t>Diseño del proyecto</a:t>
            </a:r>
          </a:p>
          <a:p>
            <a:pPr marL="0" indent="0">
              <a:spcBef>
                <a:spcPts val="1200"/>
              </a:spcBef>
              <a:buFont typeface="Arial" panose="020B0604020202020204" pitchFamily="34" charset="0"/>
              <a:buNone/>
            </a:pPr>
            <a:r>
              <a:rPr lang="es-MX" sz="2800" dirty="0"/>
              <a:t>Modalidad intervención</a:t>
            </a:r>
          </a:p>
          <a:p>
            <a:pPr marL="457200" indent="-317500">
              <a:spcBef>
                <a:spcPts val="1200"/>
              </a:spcBef>
              <a:buSzPts val="1400"/>
              <a:buFont typeface="Arial" panose="020B0604020202020204" pitchFamily="34" charset="0"/>
              <a:buChar char="●"/>
            </a:pPr>
            <a:r>
              <a:rPr lang="es-MX" sz="2800" dirty="0"/>
              <a:t>Monitoreo + Evaluación + Difusión</a:t>
            </a:r>
          </a:p>
          <a:p>
            <a:pPr marL="457200" indent="-317500">
              <a:spcBef>
                <a:spcPts val="0"/>
              </a:spcBef>
              <a:buSzPts val="1400"/>
              <a:buFont typeface="Arial" panose="020B0604020202020204" pitchFamily="34" charset="0"/>
              <a:buChar char="●"/>
            </a:pPr>
            <a:r>
              <a:rPr lang="es-MX" sz="2800" dirty="0"/>
              <a:t>Abogacía</a:t>
            </a:r>
          </a:p>
          <a:p>
            <a:pPr marL="457200" indent="-317500">
              <a:spcBef>
                <a:spcPts val="0"/>
              </a:spcBef>
              <a:buSzPts val="1400"/>
              <a:buFont typeface="Arial" panose="020B0604020202020204" pitchFamily="34" charset="0"/>
              <a:buChar char="●"/>
            </a:pPr>
            <a:r>
              <a:rPr lang="es-MX" sz="2800" dirty="0"/>
              <a:t>Asistencia directa</a:t>
            </a:r>
          </a:p>
          <a:p>
            <a:pPr marL="457200" indent="-317500">
              <a:spcBef>
                <a:spcPts val="0"/>
              </a:spcBef>
              <a:buSzPts val="1400"/>
              <a:buFont typeface="Arial" panose="020B0604020202020204" pitchFamily="34" charset="0"/>
              <a:buChar char="●"/>
            </a:pPr>
            <a:r>
              <a:rPr lang="es-MX" sz="2800" dirty="0"/>
              <a:t>Fortalecimiento de capacidades</a:t>
            </a:r>
          </a:p>
          <a:p>
            <a:pPr marL="457200" indent="-317500">
              <a:spcBef>
                <a:spcPts val="0"/>
              </a:spcBef>
              <a:buSzPts val="1400"/>
              <a:buFont typeface="Arial" panose="020B0604020202020204" pitchFamily="34" charset="0"/>
              <a:buChar char="●"/>
            </a:pPr>
            <a:r>
              <a:rPr lang="es-MX" sz="2800" dirty="0"/>
              <a:t>Diálogo social</a:t>
            </a:r>
          </a:p>
          <a:p>
            <a:pPr marL="457200" indent="-317500">
              <a:spcBef>
                <a:spcPts val="0"/>
              </a:spcBef>
              <a:buSzPts val="1400"/>
              <a:buFont typeface="Arial" panose="020B0604020202020204" pitchFamily="34" charset="0"/>
              <a:buChar char="●"/>
            </a:pPr>
            <a:r>
              <a:rPr lang="es-MX" sz="2800" dirty="0"/>
              <a:t>Concientización</a:t>
            </a:r>
          </a:p>
          <a:p>
            <a:pPr marL="0" indent="0">
              <a:spcBef>
                <a:spcPts val="1200"/>
              </a:spcBef>
              <a:buFont typeface="Arial" panose="020B0604020202020204" pitchFamily="34" charset="0"/>
              <a:buNone/>
            </a:pPr>
            <a:r>
              <a:rPr lang="es-MX" sz="2800" dirty="0"/>
              <a:t>¿Cuál podrá ser el aporte de la empresa?</a:t>
            </a:r>
          </a:p>
          <a:p>
            <a:pPr marL="457200" indent="-317500">
              <a:spcBef>
                <a:spcPts val="1200"/>
              </a:spcBef>
              <a:buSzPts val="1400"/>
              <a:buFont typeface="Arial" panose="020B0604020202020204" pitchFamily="34" charset="0"/>
              <a:buChar char="●"/>
            </a:pPr>
            <a:r>
              <a:rPr lang="es-MX" sz="2800" dirty="0"/>
              <a:t>Recursos disponibles</a:t>
            </a:r>
          </a:p>
          <a:p>
            <a:pPr marL="457200" indent="-317500">
              <a:spcBef>
                <a:spcPts val="0"/>
              </a:spcBef>
              <a:buSzPts val="1400"/>
              <a:buFont typeface="Arial" panose="020B0604020202020204" pitchFamily="34" charset="0"/>
              <a:buChar char="●"/>
            </a:pPr>
            <a:r>
              <a:rPr lang="es-MX" sz="2800" dirty="0"/>
              <a:t>Habilidades de gestión</a:t>
            </a:r>
          </a:p>
          <a:p>
            <a:pPr marL="457200" indent="-317500">
              <a:spcBef>
                <a:spcPts val="0"/>
              </a:spcBef>
              <a:buSzPts val="1400"/>
              <a:buFont typeface="Arial" panose="020B0604020202020204" pitchFamily="34" charset="0"/>
              <a:buChar char="●"/>
            </a:pPr>
            <a:r>
              <a:rPr lang="es-MX" sz="2800" dirty="0"/>
              <a:t>Potencial de relacionamiento</a:t>
            </a:r>
          </a:p>
          <a:p>
            <a:pPr marL="457200" indent="-336550">
              <a:spcBef>
                <a:spcPts val="0"/>
              </a:spcBef>
              <a:buSzPts val="1700"/>
              <a:buFont typeface="Arial" panose="020B0604020202020204" pitchFamily="34" charset="0"/>
              <a:buChar char="●"/>
            </a:pPr>
            <a:endParaRPr lang="es-MX" sz="1800" i="1" dirty="0"/>
          </a:p>
          <a:p>
            <a:endParaRPr lang="es-C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DE055-BA91-4DA3-BD1A-803765440E9D}"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52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MX" sz="1200" dirty="0"/>
              <a:t>La fase de implementación supone la  ejecución de las actividades planificadas previamente.</a:t>
            </a:r>
          </a:p>
          <a:p>
            <a:pPr marL="0" lvl="0" indent="0" algn="l" rtl="0">
              <a:spcBef>
                <a:spcPts val="1200"/>
              </a:spcBef>
              <a:spcAft>
                <a:spcPts val="0"/>
              </a:spcAft>
              <a:buNone/>
            </a:pPr>
            <a:r>
              <a:rPr lang="es-MX" sz="1200" dirty="0"/>
              <a:t>Para ello, se recomienda la creación de un </a:t>
            </a:r>
            <a:r>
              <a:rPr lang="es-MX" sz="1200" b="1" dirty="0"/>
              <a:t>Plan de trabajo</a:t>
            </a:r>
            <a:r>
              <a:rPr lang="es-MX" sz="1200" dirty="0"/>
              <a:t> que detalle las actividades necesarias para la consecución de los resultados estipulados. </a:t>
            </a:r>
          </a:p>
          <a:p>
            <a:pPr marL="0" lvl="0" indent="0" algn="l" rtl="0">
              <a:spcBef>
                <a:spcPts val="1200"/>
              </a:spcBef>
              <a:spcAft>
                <a:spcPts val="1200"/>
              </a:spcAft>
              <a:buNone/>
            </a:pPr>
            <a:r>
              <a:rPr lang="es-MX" sz="1200" dirty="0"/>
              <a:t>Éstos deben ser específicos, medibles, alcanzables y relevantes.</a:t>
            </a:r>
            <a:endParaRPr lang="es-MX" sz="1100" dirty="0"/>
          </a:p>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13</a:t>
            </a:fld>
            <a:endParaRPr lang="es-CL"/>
          </a:p>
        </p:txBody>
      </p:sp>
    </p:spTree>
    <p:extLst>
      <p:ext uri="{BB962C8B-B14F-4D97-AF65-F5344CB8AC3E}">
        <p14:creationId xmlns:p14="http://schemas.microsoft.com/office/powerpoint/2010/main" val="21630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DE055-BA91-4DA3-BD1A-803765440E9D}"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6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MX" dirty="0"/>
              <a:t>La participación de distintos tipos de actores es necesaria para lograr un efectivo enfoque de derechos. En particular, </a:t>
            </a:r>
            <a:r>
              <a:rPr lang="es-MX" b="1" dirty="0"/>
              <a:t>los niños tienen derecho a participar en las decisiones que los afectan</a:t>
            </a:r>
            <a:r>
              <a:rPr lang="es-MX" dirty="0"/>
              <a:t>. Asimismo, aumentan las posibilidades de que la iniciativa logre cambios que perduren en el tiempo” (UNICEF, 2012: 24).</a:t>
            </a:r>
          </a:p>
          <a:p>
            <a:pPr marL="0" lvl="0" indent="0" algn="l" rtl="0">
              <a:spcBef>
                <a:spcPts val="1200"/>
              </a:spcBef>
              <a:spcAft>
                <a:spcPts val="0"/>
              </a:spcAft>
              <a:buNone/>
            </a:pPr>
            <a:r>
              <a:rPr lang="es-MX" dirty="0"/>
              <a:t>Participación no sólo como derecho reconocido en la Convención sobre los Derechos del Niño -artículos 12 (expresar su opinión libremente) y 15 (libertad de asociación)- sino que como </a:t>
            </a:r>
            <a:r>
              <a:rPr lang="es-MX" b="1" dirty="0"/>
              <a:t>principio transversal.</a:t>
            </a:r>
            <a:endParaRPr lang="es-MX" dirty="0"/>
          </a:p>
          <a:p>
            <a:pPr marL="914400" lvl="0" indent="-342900" algn="l" rtl="0">
              <a:spcBef>
                <a:spcPts val="1200"/>
              </a:spcBef>
              <a:spcAft>
                <a:spcPts val="0"/>
              </a:spcAft>
              <a:buSzPts val="1800"/>
              <a:buChar char="●"/>
            </a:pPr>
            <a:r>
              <a:rPr lang="es-MX" dirty="0"/>
              <a:t>Reconocimiento como sujeto de derechos</a:t>
            </a:r>
          </a:p>
          <a:p>
            <a:pPr marL="914400" lvl="0" indent="-342900" algn="l" rtl="0">
              <a:spcBef>
                <a:spcPts val="0"/>
              </a:spcBef>
              <a:spcAft>
                <a:spcPts val="0"/>
              </a:spcAft>
              <a:buSzPts val="1800"/>
              <a:buChar char="●"/>
            </a:pPr>
            <a:r>
              <a:rPr lang="es-MX" dirty="0"/>
              <a:t>Exigibilidad de sus derechos</a:t>
            </a:r>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15</a:t>
            </a:fld>
            <a:endParaRPr lang="es-CL"/>
          </a:p>
        </p:txBody>
      </p:sp>
    </p:spTree>
    <p:extLst>
      <p:ext uri="{BB962C8B-B14F-4D97-AF65-F5344CB8AC3E}">
        <p14:creationId xmlns:p14="http://schemas.microsoft.com/office/powerpoint/2010/main" val="303630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participación de los niños es crucial para la gestión de iniciativas desde la perspectiva de Derechos del Niño. Constituye un derecho en sí mismo y también contribuye a la satisfacción de otros derechos. </a:t>
            </a:r>
          </a:p>
          <a:p>
            <a:r>
              <a:rPr lang="es-MX" dirty="0"/>
              <a:t>Aquí les presentamos algunas preguntas que las empresas pueden hacer al momento de realizar el proyecto </a:t>
            </a:r>
          </a:p>
        </p:txBody>
      </p:sp>
      <p:sp>
        <p:nvSpPr>
          <p:cNvPr id="4" name="Slide Number Placeholder 3"/>
          <p:cNvSpPr>
            <a:spLocks noGrp="1"/>
          </p:cNvSpPr>
          <p:nvPr>
            <p:ph type="sldNum" sz="quarter" idx="5"/>
          </p:nvPr>
        </p:nvSpPr>
        <p:spPr/>
        <p:txBody>
          <a:bodyPr/>
          <a:lstStyle/>
          <a:p>
            <a:fld id="{2D9DE055-BA91-4DA3-BD1A-803765440E9D}" type="slidenum">
              <a:rPr lang="es-CL" smtClean="0"/>
              <a:t>16</a:t>
            </a:fld>
            <a:endParaRPr lang="es-CL"/>
          </a:p>
        </p:txBody>
      </p:sp>
    </p:spTree>
    <p:extLst>
      <p:ext uri="{BB962C8B-B14F-4D97-AF65-F5344CB8AC3E}">
        <p14:creationId xmlns:p14="http://schemas.microsoft.com/office/powerpoint/2010/main" val="210123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Uno de los focos de acción de la red UPPI es precisamente la Inversión Social con impacto en la niñez y adolescencia.</a:t>
            </a:r>
          </a:p>
          <a:p>
            <a:endParaRPr lang="es-MX" dirty="0"/>
          </a:p>
          <a:p>
            <a:r>
              <a:rPr lang="es-CL" sz="1200" dirty="0">
                <a:effectLst/>
                <a:latin typeface="Calibri" panose="020F0502020204030204" pitchFamily="34" charset="0"/>
                <a:ea typeface="Calibri" panose="020F0502020204030204" pitchFamily="34" charset="0"/>
                <a:cs typeface="Calibri" panose="020F0502020204030204" pitchFamily="34" charset="0"/>
              </a:rPr>
              <a:t>Por otra parte la Convención sobre los Derechos del Niño consta de 54 de artículos donde se establecen condiciones mínimas y universales para el desarrollo de niños y niñas que los Estados que la rectifican deben garantizar. Ésta supone 4 principios claves que la orientan y resultarían transversales al conjunto de derechos reconocidos en la Convención: </a:t>
            </a:r>
            <a:r>
              <a:rPr lang="es-CL" sz="1200" b="1" dirty="0">
                <a:effectLst/>
                <a:latin typeface="Calibri" panose="020F0502020204030204" pitchFamily="34" charset="0"/>
                <a:ea typeface="Calibri" panose="020F0502020204030204" pitchFamily="34" charset="0"/>
                <a:cs typeface="Calibri" panose="020F0502020204030204" pitchFamily="34" charset="0"/>
              </a:rPr>
              <a:t>no discriminación, Interés Superior del Niño, supervivencia y desarrollo, y participación</a:t>
            </a:r>
            <a:r>
              <a:rPr lang="es-CL" sz="1200" dirty="0">
                <a:effectLst/>
                <a:latin typeface="Calibri" panose="020F0502020204030204" pitchFamily="34" charset="0"/>
                <a:ea typeface="Calibri" panose="020F0502020204030204" pitchFamily="34" charset="0"/>
                <a:cs typeface="Calibri" panose="020F0502020204030204" pitchFamily="34" charset="0"/>
              </a:rPr>
              <a:t>. </a:t>
            </a:r>
          </a:p>
          <a:p>
            <a:endParaRPr lang="es-CL" sz="12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dirty="0">
                <a:effectLst/>
                <a:latin typeface="Calibri" panose="020F0502020204030204" pitchFamily="34" charset="0"/>
                <a:ea typeface="Calibri" panose="020F0502020204030204" pitchFamily="34" charset="0"/>
                <a:cs typeface="Calibri" panose="020F0502020204030204" pitchFamily="34" charset="0"/>
              </a:rPr>
              <a:t>Es clave el rol de las empresas como </a:t>
            </a:r>
            <a:r>
              <a:rPr lang="es-CL" sz="1200" dirty="0" err="1">
                <a:effectLst/>
                <a:latin typeface="Calibri" panose="020F0502020204030204" pitchFamily="34" charset="0"/>
                <a:ea typeface="Calibri" panose="020F0502020204030204" pitchFamily="34" charset="0"/>
                <a:cs typeface="Calibri" panose="020F0502020204030204" pitchFamily="34" charset="0"/>
              </a:rPr>
              <a:t>cogarante</a:t>
            </a:r>
            <a:r>
              <a:rPr lang="es-CL" sz="1200" dirty="0">
                <a:effectLst/>
                <a:latin typeface="Calibri" panose="020F0502020204030204" pitchFamily="34" charset="0"/>
                <a:ea typeface="Calibri" panose="020F0502020204030204" pitchFamily="34" charset="0"/>
                <a:cs typeface="Calibri" panose="020F0502020204030204" pitchFamily="34" charset="0"/>
              </a:rPr>
              <a:t> de los derechos de la niñez  por ello  la invitación para las empresas es que puedan incorporar dentro de sus reportes en inversión social y7o relacionamiento comunitario la perspectiva de la niñez y adolescencia.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dirty="0">
                <a:effectLst/>
                <a:latin typeface="Calibri" panose="020F0502020204030204" pitchFamily="34" charset="0"/>
                <a:ea typeface="Calibri" panose="020F0502020204030204" pitchFamily="34" charset="0"/>
                <a:cs typeface="Calibri" panose="020F0502020204030204" pitchFamily="34" charset="0"/>
              </a:rPr>
              <a:t>A continuación hare un zoom de algunos de los programas sociales Con impacto en niñez que realizan  algunos de los socios de la red UPPI, donde además de  dar cuenta a que ODS apunta, también como estas acciones pueden ser reportadas desde una perspectiva de derechos basados en la CDN.</a:t>
            </a:r>
          </a:p>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17</a:t>
            </a:fld>
            <a:endParaRPr lang="es-CL"/>
          </a:p>
        </p:txBody>
      </p:sp>
    </p:spTree>
    <p:extLst>
      <p:ext uri="{BB962C8B-B14F-4D97-AF65-F5344CB8AC3E}">
        <p14:creationId xmlns:p14="http://schemas.microsoft.com/office/powerpoint/2010/main" val="161910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D9DE055-BA91-4DA3-BD1A-803765440E9D}" type="slidenum">
              <a:rPr lang="es-CL" smtClean="0"/>
              <a:t>19</a:t>
            </a:fld>
            <a:endParaRPr lang="es-CL"/>
          </a:p>
        </p:txBody>
      </p:sp>
    </p:spTree>
    <p:extLst>
      <p:ext uri="{BB962C8B-B14F-4D97-AF65-F5344CB8AC3E}">
        <p14:creationId xmlns:p14="http://schemas.microsoft.com/office/powerpoint/2010/main" val="413483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20</a:t>
            </a:fld>
            <a:endParaRPr lang="es-CL"/>
          </a:p>
        </p:txBody>
      </p:sp>
    </p:spTree>
    <p:extLst>
      <p:ext uri="{BB962C8B-B14F-4D97-AF65-F5344CB8AC3E}">
        <p14:creationId xmlns:p14="http://schemas.microsoft.com/office/powerpoint/2010/main" val="298612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21</a:t>
            </a:fld>
            <a:endParaRPr lang="es-CL"/>
          </a:p>
        </p:txBody>
      </p:sp>
    </p:spTree>
    <p:extLst>
      <p:ext uri="{BB962C8B-B14F-4D97-AF65-F5344CB8AC3E}">
        <p14:creationId xmlns:p14="http://schemas.microsoft.com/office/powerpoint/2010/main" val="345304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2</a:t>
            </a:fld>
            <a:endParaRPr lang="es-CL"/>
          </a:p>
        </p:txBody>
      </p:sp>
    </p:spTree>
    <p:extLst>
      <p:ext uri="{BB962C8B-B14F-4D97-AF65-F5344CB8AC3E}">
        <p14:creationId xmlns:p14="http://schemas.microsoft.com/office/powerpoint/2010/main" val="76130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dirty="0"/>
              <a:t>A nivel mundial las empresas independientemente de su tamaño o sector económico al que pertenezcan tienen un</a:t>
            </a:r>
            <a:r>
              <a:rPr lang="es" b="1" dirty="0"/>
              <a:t> impacto directo sobre las localidades en las que se establecen</a:t>
            </a:r>
            <a:r>
              <a:rPr lang="es" dirty="0"/>
              <a:t>, influyendo positiva o negativamente en sus condiciones económicas, sociales y medioambientales. Con base al conocimiento sobre el impacto causado, las empresas están realizando esfuerzos por producir productos y servicios sanos, cumplir las leyes existentes, gestionar los posibles riesgos, minimizar los impactos negativos sociales, medioambientales y </a:t>
            </a:r>
            <a:r>
              <a:rPr lang="es" b="1" dirty="0"/>
              <a:t>maximizar sus contribuciones positivas al entorno donde estan insertas.</a:t>
            </a:r>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3</a:t>
            </a:fld>
            <a:endParaRPr lang="es-CL"/>
          </a:p>
        </p:txBody>
      </p:sp>
    </p:spTree>
    <p:extLst>
      <p:ext uri="{BB962C8B-B14F-4D97-AF65-F5344CB8AC3E}">
        <p14:creationId xmlns:p14="http://schemas.microsoft.com/office/powerpoint/2010/main" val="12149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4</a:t>
            </a:fld>
            <a:endParaRPr lang="es-CL"/>
          </a:p>
        </p:txBody>
      </p:sp>
    </p:spTree>
    <p:extLst>
      <p:ext uri="{BB962C8B-B14F-4D97-AF65-F5344CB8AC3E}">
        <p14:creationId xmlns:p14="http://schemas.microsoft.com/office/powerpoint/2010/main" val="251989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D9DE055-BA91-4DA3-BD1A-803765440E9D}" type="slidenum">
              <a:rPr lang="es-CL" smtClean="0"/>
              <a:t>6</a:t>
            </a:fld>
            <a:endParaRPr lang="es-CL"/>
          </a:p>
        </p:txBody>
      </p:sp>
    </p:spTree>
    <p:extLst>
      <p:ext uri="{BB962C8B-B14F-4D97-AF65-F5344CB8AC3E}">
        <p14:creationId xmlns:p14="http://schemas.microsoft.com/office/powerpoint/2010/main" val="371237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200" dirty="0"/>
              <a:t>“La </a:t>
            </a:r>
            <a:r>
              <a:rPr lang="es" sz="1200" b="1" dirty="0"/>
              <a:t>Inversión Social Privada</a:t>
            </a:r>
            <a:r>
              <a:rPr lang="es" sz="1200" dirty="0"/>
              <a:t> se distingue de la </a:t>
            </a:r>
            <a:r>
              <a:rPr lang="es" sz="1200" b="1" dirty="0"/>
              <a:t>filantropía tradicional</a:t>
            </a:r>
            <a:r>
              <a:rPr lang="es" sz="1200" dirty="0"/>
              <a:t> en la cual las empresas realizan acciones benéficas de manera reactiva.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200" dirty="0"/>
          </a:p>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7</a:t>
            </a:fld>
            <a:endParaRPr lang="es-CL"/>
          </a:p>
        </p:txBody>
      </p:sp>
    </p:spTree>
    <p:extLst>
      <p:ext uri="{BB962C8B-B14F-4D97-AF65-F5344CB8AC3E}">
        <p14:creationId xmlns:p14="http://schemas.microsoft.com/office/powerpoint/2010/main" val="125671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MX" b="1" dirty="0"/>
              <a:t>Principios generales de todo proyecto de inversión social en niñez:</a:t>
            </a:r>
          </a:p>
          <a:p>
            <a:pPr marL="0" lvl="0" indent="0" algn="l" rtl="0">
              <a:spcBef>
                <a:spcPts val="0"/>
              </a:spcBef>
              <a:spcAft>
                <a:spcPts val="0"/>
              </a:spcAft>
              <a:buNone/>
            </a:pPr>
            <a:endParaRPr lang="es-MX" b="1" dirty="0"/>
          </a:p>
          <a:p>
            <a:pPr marL="0" lvl="0" indent="0" algn="l" rtl="0">
              <a:spcBef>
                <a:spcPts val="1200"/>
              </a:spcBef>
              <a:spcAft>
                <a:spcPts val="0"/>
              </a:spcAft>
              <a:buNone/>
            </a:pPr>
            <a:r>
              <a:rPr lang="es-MX" sz="1200" b="1" u="sng" dirty="0"/>
              <a:t>Enfoque de derechos</a:t>
            </a:r>
          </a:p>
          <a:p>
            <a:pPr marL="0" lvl="0" indent="0" algn="l" rtl="0">
              <a:spcBef>
                <a:spcPts val="1200"/>
              </a:spcBef>
              <a:spcAft>
                <a:spcPts val="0"/>
              </a:spcAft>
              <a:buNone/>
            </a:pPr>
            <a:r>
              <a:rPr lang="es-MX" sz="1100" dirty="0"/>
              <a:t>Supone el reconocimiento de niñas y niños como sujetos de derechos y requiere de su participación en toda decisión que implique su desarrollo.</a:t>
            </a:r>
          </a:p>
          <a:p>
            <a:pPr marL="457200" lvl="0" indent="-330200" algn="l" rtl="0">
              <a:spcBef>
                <a:spcPts val="1200"/>
              </a:spcBef>
              <a:spcAft>
                <a:spcPts val="0"/>
              </a:spcAft>
              <a:buSzPts val="1600"/>
              <a:buChar char="●"/>
            </a:pPr>
            <a:r>
              <a:rPr lang="es-MX" sz="1200" dirty="0"/>
              <a:t>Empoderamiento: Reforzar capacidades y habilidades de niños y niñas para que ejerzan y exijan sus derechos.</a:t>
            </a:r>
          </a:p>
          <a:p>
            <a:pPr marL="457200" lvl="0" indent="-330200" algn="l" rtl="0">
              <a:spcBef>
                <a:spcPts val="0"/>
              </a:spcBef>
              <a:spcAft>
                <a:spcPts val="0"/>
              </a:spcAft>
              <a:buSzPts val="1600"/>
              <a:buChar char="●"/>
            </a:pPr>
            <a:r>
              <a:rPr lang="es-MX" sz="1200" dirty="0"/>
              <a:t>Equidad: Promover para todos los niños las mismas oportunidades de desarrollo sin discriminación.</a:t>
            </a:r>
          </a:p>
          <a:p>
            <a:pPr marL="457200" lvl="0" indent="-330200" algn="l" rtl="0">
              <a:spcBef>
                <a:spcPts val="0"/>
              </a:spcBef>
              <a:spcAft>
                <a:spcPts val="0"/>
              </a:spcAft>
              <a:buSzPts val="1600"/>
              <a:buChar char="●"/>
            </a:pPr>
            <a:r>
              <a:rPr lang="es-MX" sz="1200" dirty="0"/>
              <a:t>Perspectiva integral: Todos los DDHH son interdependientes, para el ejercicio de un derecho puede ser necesario el ejercicio de otro, así como el incumplimiento de uno, puede afectar a los demás.</a:t>
            </a:r>
          </a:p>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8</a:t>
            </a:fld>
            <a:endParaRPr lang="es-CL"/>
          </a:p>
        </p:txBody>
      </p:sp>
    </p:spTree>
    <p:extLst>
      <p:ext uri="{BB962C8B-B14F-4D97-AF65-F5344CB8AC3E}">
        <p14:creationId xmlns:p14="http://schemas.microsoft.com/office/powerpoint/2010/main" val="300432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En el año 2019 UPPI desarrollo un instrumento de autodiagnóstico empresarial, herramienta que tiene por objetivo detectar cuales son los vínculos de las empresas en relación al respeto y promoción de los derechos de la niñez.  Como resultados sobre la inversión social de las empresas, se grafica lo siguiente:</a:t>
            </a:r>
          </a:p>
          <a:p>
            <a:endParaRPr lang="es-MX" dirty="0"/>
          </a:p>
          <a:p>
            <a:pPr marL="457200" indent="-342900">
              <a:spcBef>
                <a:spcPts val="0"/>
              </a:spcBef>
              <a:buSzPts val="1800"/>
              <a:buFont typeface="Arial" panose="020B0604020202020204" pitchFamily="34" charset="0"/>
              <a:buChar char="●"/>
            </a:pPr>
            <a:r>
              <a:rPr lang="es-MX" sz="1200" dirty="0"/>
              <a:t> La mitad de las empresas que participaron en el instrumento no realiza inversión social de forma directa o indirectamente en beneficio de niños, niñas y adolescentes.</a:t>
            </a:r>
          </a:p>
          <a:p>
            <a:pPr marL="457200" indent="-342900">
              <a:spcBef>
                <a:spcPts val="0"/>
              </a:spcBef>
              <a:buSzPts val="1800"/>
              <a:buFont typeface="Arial" panose="020B0604020202020204" pitchFamily="34" charset="0"/>
              <a:buChar char="●"/>
            </a:pPr>
            <a:r>
              <a:rPr lang="es-MX" sz="1200" dirty="0"/>
              <a:t>Mucha de ellas pueden realizar inversión social, pero no necesariamente que esta beneficie a NNA.</a:t>
            </a:r>
          </a:p>
          <a:p>
            <a:pPr marL="457200" indent="-342900">
              <a:spcBef>
                <a:spcPts val="0"/>
              </a:spcBef>
              <a:buSzPts val="1800"/>
              <a:buFont typeface="Arial" panose="020B0604020202020204" pitchFamily="34" charset="0"/>
              <a:buChar char="●"/>
            </a:pPr>
            <a:r>
              <a:rPr lang="es-MX" sz="1200" dirty="0"/>
              <a:t>Según resultados de encuesta CASEN el 23% del total de los NNA (4.259.155) viven en situación de pobreza multidimensional (casi 1.000.000 niños, niñas y adolescentes).</a:t>
            </a:r>
          </a:p>
          <a:p>
            <a:pPr marL="457200" indent="-342900">
              <a:spcBef>
                <a:spcPts val="0"/>
              </a:spcBef>
              <a:buSzPts val="1800"/>
              <a:buFont typeface="Arial" panose="020B0604020202020204" pitchFamily="34" charset="0"/>
              <a:buChar char="●"/>
            </a:pPr>
            <a:r>
              <a:rPr lang="es-MX" sz="1200" dirty="0"/>
              <a:t> Por esta razón la importancia de la inversión social en las empresas puedan orientar su inversión en este tramo </a:t>
            </a:r>
            <a:r>
              <a:rPr lang="es-MX" sz="1200" dirty="0" err="1"/>
              <a:t>etareo</a:t>
            </a:r>
            <a:r>
              <a:rPr lang="es-MX" sz="1200" dirty="0"/>
              <a:t>.</a:t>
            </a:r>
            <a:endParaRPr lang="es-MX" dirty="0"/>
          </a:p>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9</a:t>
            </a:fld>
            <a:endParaRPr lang="es-CL"/>
          </a:p>
        </p:txBody>
      </p:sp>
    </p:spTree>
    <p:extLst>
      <p:ext uri="{BB962C8B-B14F-4D97-AF65-F5344CB8AC3E}">
        <p14:creationId xmlns:p14="http://schemas.microsoft.com/office/powerpoint/2010/main" val="47505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pPr>
            <a:r>
              <a:rPr lang="es-MX" dirty="0"/>
              <a:t>“Responder una serie de preguntas sobre: cual es la causa a abordar, cual es el </a:t>
            </a:r>
            <a:r>
              <a:rPr lang="es-MX" b="1" dirty="0"/>
              <a:t>foco geográfico, las temáticas a abordar, la situación actual de los DN y los destinatarios</a:t>
            </a:r>
            <a:r>
              <a:rPr lang="es-MX" dirty="0"/>
              <a:t>. Al responderlas será necesario encontrar un equilibrio entre el interés de la compañía, las brechas en el cumplimiento de los DN y las principales demandas de los distintos públicos” </a:t>
            </a:r>
          </a:p>
          <a:p>
            <a:pPr marL="171450" indent="-171450">
              <a:spcBef>
                <a:spcPts val="0"/>
              </a:spcBef>
              <a:buFont typeface="Arial" panose="020B0604020202020204" pitchFamily="34" charset="0"/>
              <a:buChar char="•"/>
            </a:pPr>
            <a:r>
              <a:rPr lang="es-MX" dirty="0"/>
              <a:t>Causa /Foco geográfico</a:t>
            </a:r>
          </a:p>
          <a:p>
            <a:pPr marL="457200" indent="-342900">
              <a:spcBef>
                <a:spcPts val="0"/>
              </a:spcBef>
              <a:buSzPts val="1800"/>
              <a:buFont typeface="Arial" panose="020B0604020202020204" pitchFamily="34" charset="0"/>
              <a:buChar char="●"/>
            </a:pPr>
            <a:r>
              <a:rPr lang="es-MX" dirty="0"/>
              <a:t>Temática</a:t>
            </a:r>
          </a:p>
          <a:p>
            <a:pPr marL="914400" lvl="1" indent="-317500">
              <a:spcBef>
                <a:spcPts val="0"/>
              </a:spcBef>
              <a:buSzPts val="1400"/>
              <a:buFont typeface="Arial" panose="020B0604020202020204" pitchFamily="34" charset="0"/>
              <a:buChar char="○"/>
            </a:pPr>
            <a:r>
              <a:rPr lang="es-MX" dirty="0"/>
              <a:t>Derecho vulnerado</a:t>
            </a:r>
          </a:p>
          <a:p>
            <a:pPr marL="914400" lvl="1" indent="-317500">
              <a:spcBef>
                <a:spcPts val="0"/>
              </a:spcBef>
              <a:buSzPts val="1400"/>
              <a:buFont typeface="Arial" panose="020B0604020202020204" pitchFamily="34" charset="0"/>
              <a:buChar char="○"/>
            </a:pPr>
            <a:r>
              <a:rPr lang="es-MX" dirty="0"/>
              <a:t>Brecha de cumplimiento</a:t>
            </a:r>
          </a:p>
          <a:p>
            <a:pPr marL="914400" lvl="1" indent="-317500">
              <a:spcBef>
                <a:spcPts val="0"/>
              </a:spcBef>
              <a:buSzPts val="1400"/>
              <a:buFont typeface="Arial" panose="020B0604020202020204" pitchFamily="34" charset="0"/>
              <a:buChar char="○"/>
            </a:pPr>
            <a:r>
              <a:rPr lang="es-MX" dirty="0"/>
              <a:t>Origen de estas brechas</a:t>
            </a:r>
          </a:p>
          <a:p>
            <a:pPr marL="1371600" lvl="2" indent="-317500">
              <a:spcBef>
                <a:spcPts val="0"/>
              </a:spcBef>
              <a:buSzPts val="1400"/>
              <a:buFont typeface="Arial" panose="020B0604020202020204" pitchFamily="34" charset="0"/>
              <a:buChar char="■"/>
            </a:pPr>
            <a:r>
              <a:rPr lang="es-MX" dirty="0"/>
              <a:t>Hechos </a:t>
            </a:r>
          </a:p>
          <a:p>
            <a:pPr marL="1371600" lvl="2" indent="-317500">
              <a:spcBef>
                <a:spcPts val="0"/>
              </a:spcBef>
              <a:buSzPts val="1400"/>
              <a:buFont typeface="Arial" panose="020B0604020202020204" pitchFamily="34" charset="0"/>
              <a:buChar char="■"/>
            </a:pPr>
            <a:r>
              <a:rPr lang="es-MX" dirty="0"/>
              <a:t>Análisis</a:t>
            </a:r>
          </a:p>
          <a:p>
            <a:pPr marL="1371600" lvl="2" indent="-317500">
              <a:spcBef>
                <a:spcPts val="0"/>
              </a:spcBef>
              <a:buSzPts val="1400"/>
              <a:buFont typeface="Arial" panose="020B0604020202020204" pitchFamily="34" charset="0"/>
              <a:buChar char="■"/>
            </a:pPr>
            <a:r>
              <a:rPr lang="es-MX" dirty="0"/>
              <a:t>Acción</a:t>
            </a:r>
          </a:p>
          <a:p>
            <a:pPr marL="457200" indent="-342900">
              <a:spcBef>
                <a:spcPts val="0"/>
              </a:spcBef>
              <a:buSzPts val="1800"/>
              <a:buFont typeface="Arial" panose="020B0604020202020204" pitchFamily="34" charset="0"/>
              <a:buChar char="●"/>
            </a:pPr>
            <a:r>
              <a:rPr lang="es-MX" dirty="0"/>
              <a:t>Grupo destinatario: En situación de vulnerabilidad</a:t>
            </a:r>
          </a:p>
          <a:p>
            <a:endParaRPr lang="es-CL" dirty="0"/>
          </a:p>
        </p:txBody>
      </p:sp>
      <p:sp>
        <p:nvSpPr>
          <p:cNvPr id="4" name="Slide Number Placeholder 3"/>
          <p:cNvSpPr>
            <a:spLocks noGrp="1"/>
          </p:cNvSpPr>
          <p:nvPr>
            <p:ph type="sldNum" sz="quarter" idx="5"/>
          </p:nvPr>
        </p:nvSpPr>
        <p:spPr/>
        <p:txBody>
          <a:bodyPr/>
          <a:lstStyle/>
          <a:p>
            <a:fld id="{2D9DE055-BA91-4DA3-BD1A-803765440E9D}" type="slidenum">
              <a:rPr lang="es-CL" smtClean="0"/>
              <a:t>11</a:t>
            </a:fld>
            <a:endParaRPr lang="es-CL"/>
          </a:p>
        </p:txBody>
      </p:sp>
    </p:spTree>
    <p:extLst>
      <p:ext uri="{BB962C8B-B14F-4D97-AF65-F5344CB8AC3E}">
        <p14:creationId xmlns:p14="http://schemas.microsoft.com/office/powerpoint/2010/main" val="128580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4123-070C-4EBD-93EB-7C2C5CE13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L"/>
          </a:p>
        </p:txBody>
      </p:sp>
      <p:sp>
        <p:nvSpPr>
          <p:cNvPr id="3" name="Subtitle 2">
            <a:extLst>
              <a:ext uri="{FF2B5EF4-FFF2-40B4-BE49-F238E27FC236}">
                <a16:creationId xmlns:a16="http://schemas.microsoft.com/office/drawing/2014/main" id="{57A22357-53B8-4A46-B166-7C375DAC3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L"/>
          </a:p>
        </p:txBody>
      </p:sp>
      <p:sp>
        <p:nvSpPr>
          <p:cNvPr id="4" name="Date Placeholder 3">
            <a:extLst>
              <a:ext uri="{FF2B5EF4-FFF2-40B4-BE49-F238E27FC236}">
                <a16:creationId xmlns:a16="http://schemas.microsoft.com/office/drawing/2014/main" id="{6A1CD475-02AD-40A0-9D9E-A54676610C57}"/>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5" name="Footer Placeholder 4">
            <a:extLst>
              <a:ext uri="{FF2B5EF4-FFF2-40B4-BE49-F238E27FC236}">
                <a16:creationId xmlns:a16="http://schemas.microsoft.com/office/drawing/2014/main" id="{CDA65411-541C-4D7E-B684-5F3E1B417B0D}"/>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2A09A766-A9B0-4A7A-B297-929D1904501D}"/>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299353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8429-A0DC-4A48-991D-6EAB8EDBCC45}"/>
              </a:ext>
            </a:extLst>
          </p:cNvPr>
          <p:cNvSpPr>
            <a:spLocks noGrp="1"/>
          </p:cNvSpPr>
          <p:nvPr>
            <p:ph type="title"/>
          </p:nvPr>
        </p:nvSpPr>
        <p:spPr/>
        <p:txBody>
          <a:bodyPr/>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1D44D32C-305C-4D38-B293-30AE6300E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1E12C95B-425E-4760-8C54-DA6F15E7CC2C}"/>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5" name="Footer Placeholder 4">
            <a:extLst>
              <a:ext uri="{FF2B5EF4-FFF2-40B4-BE49-F238E27FC236}">
                <a16:creationId xmlns:a16="http://schemas.microsoft.com/office/drawing/2014/main" id="{FEDA0553-A36E-47B6-8A32-724C2CBF0EA1}"/>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B174E16B-AFC0-45FE-A0D8-60A5576D7A80}"/>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93477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ECF2B2-A7BD-4329-B013-8F2797E966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4F2C3917-C068-4BEE-9A06-16AAFDF7D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A66E541E-E3F4-4E58-80E7-A563808BF3D8}"/>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5" name="Footer Placeholder 4">
            <a:extLst>
              <a:ext uri="{FF2B5EF4-FFF2-40B4-BE49-F238E27FC236}">
                <a16:creationId xmlns:a16="http://schemas.microsoft.com/office/drawing/2014/main" id="{E31B56C4-B679-4A60-9174-32D27888D0B4}"/>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77330B2B-687A-4BE2-A18A-3158E01B7AF0}"/>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255422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3BFD3-B0C0-4EF8-B7AD-5BD7E75DF161}"/>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BB8C1BD3-49E2-44C1-AEDF-E55DF3A67F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F53DD292-0F95-400C-ABC1-673D763A3B7C}"/>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5" name="Footer Placeholder 4">
            <a:extLst>
              <a:ext uri="{FF2B5EF4-FFF2-40B4-BE49-F238E27FC236}">
                <a16:creationId xmlns:a16="http://schemas.microsoft.com/office/drawing/2014/main" id="{1F22732A-4ED0-4918-996E-279D21C0511A}"/>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056A2478-0DED-449F-9717-327865695884}"/>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36871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43B0-8667-409D-855F-0E58D96309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L"/>
          </a:p>
        </p:txBody>
      </p:sp>
      <p:sp>
        <p:nvSpPr>
          <p:cNvPr id="3" name="Text Placeholder 2">
            <a:extLst>
              <a:ext uri="{FF2B5EF4-FFF2-40B4-BE49-F238E27FC236}">
                <a16:creationId xmlns:a16="http://schemas.microsoft.com/office/drawing/2014/main" id="{FEDC1E66-E8C2-4659-91D8-04B7F18FD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35D67-4027-40D9-AF8F-2B9110BF7C5A}"/>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5" name="Footer Placeholder 4">
            <a:extLst>
              <a:ext uri="{FF2B5EF4-FFF2-40B4-BE49-F238E27FC236}">
                <a16:creationId xmlns:a16="http://schemas.microsoft.com/office/drawing/2014/main" id="{4DA83671-DC1F-4DF5-B8E8-9B363FFF4041}"/>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ABAF3E85-C9BC-43F4-AD1B-567F5410F2D8}"/>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282660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D949-7F4D-4CDE-840D-E6C569257E94}"/>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4D4A800A-578D-44EA-B35C-81751A58B9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a:extLst>
              <a:ext uri="{FF2B5EF4-FFF2-40B4-BE49-F238E27FC236}">
                <a16:creationId xmlns:a16="http://schemas.microsoft.com/office/drawing/2014/main" id="{BCF805BF-A638-4E5E-A915-E5F62A234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a:extLst>
              <a:ext uri="{FF2B5EF4-FFF2-40B4-BE49-F238E27FC236}">
                <a16:creationId xmlns:a16="http://schemas.microsoft.com/office/drawing/2014/main" id="{AE626FFF-8D39-42A2-9142-2E6538BB5E71}"/>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6" name="Footer Placeholder 5">
            <a:extLst>
              <a:ext uri="{FF2B5EF4-FFF2-40B4-BE49-F238E27FC236}">
                <a16:creationId xmlns:a16="http://schemas.microsoft.com/office/drawing/2014/main" id="{2A054754-E92F-4C3B-98A0-4E928556576C}"/>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7B627825-69C3-4F03-9D87-E55F76E86255}"/>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331992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364B-FCA1-4527-806E-57E4009B9BCA}"/>
              </a:ext>
            </a:extLst>
          </p:cNvPr>
          <p:cNvSpPr>
            <a:spLocks noGrp="1"/>
          </p:cNvSpPr>
          <p:nvPr>
            <p:ph type="title"/>
          </p:nvPr>
        </p:nvSpPr>
        <p:spPr>
          <a:xfrm>
            <a:off x="839788" y="365125"/>
            <a:ext cx="10515600" cy="1325563"/>
          </a:xfrm>
        </p:spPr>
        <p:txBody>
          <a:bodyPr/>
          <a:lstStyle/>
          <a:p>
            <a:r>
              <a:rPr lang="en-US"/>
              <a:t>Click to edit Master title style</a:t>
            </a:r>
            <a:endParaRPr lang="es-CL"/>
          </a:p>
        </p:txBody>
      </p:sp>
      <p:sp>
        <p:nvSpPr>
          <p:cNvPr id="3" name="Text Placeholder 2">
            <a:extLst>
              <a:ext uri="{FF2B5EF4-FFF2-40B4-BE49-F238E27FC236}">
                <a16:creationId xmlns:a16="http://schemas.microsoft.com/office/drawing/2014/main" id="{09B07191-E1D5-42BD-AC01-82533D4E1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DF0D6-DFC3-49BC-A22F-56D1E64EA5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a:extLst>
              <a:ext uri="{FF2B5EF4-FFF2-40B4-BE49-F238E27FC236}">
                <a16:creationId xmlns:a16="http://schemas.microsoft.com/office/drawing/2014/main" id="{73E84A6F-0D93-4C2C-B8B1-DF2F1FB65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C3CDA-FAC5-4E64-B1B2-C7E2335AB3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a:extLst>
              <a:ext uri="{FF2B5EF4-FFF2-40B4-BE49-F238E27FC236}">
                <a16:creationId xmlns:a16="http://schemas.microsoft.com/office/drawing/2014/main" id="{B5658E14-338A-4D87-9CCD-88A28B28CCF8}"/>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8" name="Footer Placeholder 7">
            <a:extLst>
              <a:ext uri="{FF2B5EF4-FFF2-40B4-BE49-F238E27FC236}">
                <a16:creationId xmlns:a16="http://schemas.microsoft.com/office/drawing/2014/main" id="{29ED0459-426F-4EE6-A238-57E5FF1320C6}"/>
              </a:ext>
            </a:extLst>
          </p:cNvPr>
          <p:cNvSpPr>
            <a:spLocks noGrp="1"/>
          </p:cNvSpPr>
          <p:nvPr>
            <p:ph type="ftr" sz="quarter" idx="11"/>
          </p:nvPr>
        </p:nvSpPr>
        <p:spPr/>
        <p:txBody>
          <a:bodyPr/>
          <a:lstStyle/>
          <a:p>
            <a:endParaRPr lang="es-CL"/>
          </a:p>
        </p:txBody>
      </p:sp>
      <p:sp>
        <p:nvSpPr>
          <p:cNvPr id="9" name="Slide Number Placeholder 8">
            <a:extLst>
              <a:ext uri="{FF2B5EF4-FFF2-40B4-BE49-F238E27FC236}">
                <a16:creationId xmlns:a16="http://schemas.microsoft.com/office/drawing/2014/main" id="{95471588-5AF9-4041-BD13-752054A633C4}"/>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110555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784B-11F9-4F65-BF8C-715969AEAF22}"/>
              </a:ext>
            </a:extLst>
          </p:cNvPr>
          <p:cNvSpPr>
            <a:spLocks noGrp="1"/>
          </p:cNvSpPr>
          <p:nvPr>
            <p:ph type="title"/>
          </p:nvPr>
        </p:nvSpPr>
        <p:spPr/>
        <p:txBody>
          <a:bodyPr/>
          <a:lstStyle/>
          <a:p>
            <a:r>
              <a:rPr lang="en-US"/>
              <a:t>Click to edit Master title style</a:t>
            </a:r>
            <a:endParaRPr lang="es-CL"/>
          </a:p>
        </p:txBody>
      </p:sp>
      <p:sp>
        <p:nvSpPr>
          <p:cNvPr id="3" name="Date Placeholder 2">
            <a:extLst>
              <a:ext uri="{FF2B5EF4-FFF2-40B4-BE49-F238E27FC236}">
                <a16:creationId xmlns:a16="http://schemas.microsoft.com/office/drawing/2014/main" id="{C5F167CE-7DBA-4C3D-BD7C-C7B7B76D599A}"/>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4" name="Footer Placeholder 3">
            <a:extLst>
              <a:ext uri="{FF2B5EF4-FFF2-40B4-BE49-F238E27FC236}">
                <a16:creationId xmlns:a16="http://schemas.microsoft.com/office/drawing/2014/main" id="{1916400E-3D9F-4E44-A849-FE10EB2B0D16}"/>
              </a:ext>
            </a:extLst>
          </p:cNvPr>
          <p:cNvSpPr>
            <a:spLocks noGrp="1"/>
          </p:cNvSpPr>
          <p:nvPr>
            <p:ph type="ftr" sz="quarter" idx="11"/>
          </p:nvPr>
        </p:nvSpPr>
        <p:spPr/>
        <p:txBody>
          <a:bodyPr/>
          <a:lstStyle/>
          <a:p>
            <a:endParaRPr lang="es-CL"/>
          </a:p>
        </p:txBody>
      </p:sp>
      <p:sp>
        <p:nvSpPr>
          <p:cNvPr id="5" name="Slide Number Placeholder 4">
            <a:extLst>
              <a:ext uri="{FF2B5EF4-FFF2-40B4-BE49-F238E27FC236}">
                <a16:creationId xmlns:a16="http://schemas.microsoft.com/office/drawing/2014/main" id="{C015EF0A-E5D5-458B-8B93-7894A7672EA0}"/>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184745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4A398-61D0-4FD6-8CBD-43BC03300888}"/>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3" name="Footer Placeholder 2">
            <a:extLst>
              <a:ext uri="{FF2B5EF4-FFF2-40B4-BE49-F238E27FC236}">
                <a16:creationId xmlns:a16="http://schemas.microsoft.com/office/drawing/2014/main" id="{484E45E7-7356-4706-A0C3-FE9616EBECE3}"/>
              </a:ext>
            </a:extLst>
          </p:cNvPr>
          <p:cNvSpPr>
            <a:spLocks noGrp="1"/>
          </p:cNvSpPr>
          <p:nvPr>
            <p:ph type="ftr" sz="quarter" idx="11"/>
          </p:nvPr>
        </p:nvSpPr>
        <p:spPr/>
        <p:txBody>
          <a:bodyPr/>
          <a:lstStyle/>
          <a:p>
            <a:endParaRPr lang="es-CL"/>
          </a:p>
        </p:txBody>
      </p:sp>
      <p:sp>
        <p:nvSpPr>
          <p:cNvPr id="4" name="Slide Number Placeholder 3">
            <a:extLst>
              <a:ext uri="{FF2B5EF4-FFF2-40B4-BE49-F238E27FC236}">
                <a16:creationId xmlns:a16="http://schemas.microsoft.com/office/drawing/2014/main" id="{245C27F6-5D2B-4A27-BA71-9DFA0A01883E}"/>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240944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79C4-8D4B-494A-A126-159C1FB52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Content Placeholder 2">
            <a:extLst>
              <a:ext uri="{FF2B5EF4-FFF2-40B4-BE49-F238E27FC236}">
                <a16:creationId xmlns:a16="http://schemas.microsoft.com/office/drawing/2014/main" id="{30EB481D-2FE0-4036-8659-87D9513B7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a:extLst>
              <a:ext uri="{FF2B5EF4-FFF2-40B4-BE49-F238E27FC236}">
                <a16:creationId xmlns:a16="http://schemas.microsoft.com/office/drawing/2014/main" id="{90B00212-A3A0-48C5-B512-F4F37BAB3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5B013-14F8-43C1-A213-342D76193C71}"/>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6" name="Footer Placeholder 5">
            <a:extLst>
              <a:ext uri="{FF2B5EF4-FFF2-40B4-BE49-F238E27FC236}">
                <a16:creationId xmlns:a16="http://schemas.microsoft.com/office/drawing/2014/main" id="{B47247DE-8850-4420-9E42-B3FE9F0736D2}"/>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27397F02-87D2-4CBF-96B7-7D1C15AB62F8}"/>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294849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C91D-115C-4D5E-8599-BAC382EFD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Picture Placeholder 2">
            <a:extLst>
              <a:ext uri="{FF2B5EF4-FFF2-40B4-BE49-F238E27FC236}">
                <a16:creationId xmlns:a16="http://schemas.microsoft.com/office/drawing/2014/main" id="{757DCC10-0A91-47AD-B288-A87FE679F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a:extLst>
              <a:ext uri="{FF2B5EF4-FFF2-40B4-BE49-F238E27FC236}">
                <a16:creationId xmlns:a16="http://schemas.microsoft.com/office/drawing/2014/main" id="{0825837A-C4AD-49F0-855B-9E7952584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A5C6C-61E4-4F6F-B603-426468AE0648}"/>
              </a:ext>
            </a:extLst>
          </p:cNvPr>
          <p:cNvSpPr>
            <a:spLocks noGrp="1"/>
          </p:cNvSpPr>
          <p:nvPr>
            <p:ph type="dt" sz="half" idx="10"/>
          </p:nvPr>
        </p:nvSpPr>
        <p:spPr/>
        <p:txBody>
          <a:bodyPr/>
          <a:lstStyle/>
          <a:p>
            <a:fld id="{0155E364-C9BC-4889-A90D-592C07BA040D}" type="datetimeFigureOut">
              <a:rPr lang="es-CL" smtClean="0"/>
              <a:t>27-04-2023</a:t>
            </a:fld>
            <a:endParaRPr lang="es-CL"/>
          </a:p>
        </p:txBody>
      </p:sp>
      <p:sp>
        <p:nvSpPr>
          <p:cNvPr id="6" name="Footer Placeholder 5">
            <a:extLst>
              <a:ext uri="{FF2B5EF4-FFF2-40B4-BE49-F238E27FC236}">
                <a16:creationId xmlns:a16="http://schemas.microsoft.com/office/drawing/2014/main" id="{2B4F4B35-A48B-4238-8509-F5B9621CCDCD}"/>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E54E4DAE-39F4-4D1C-A4D2-DDBFB9F86B33}"/>
              </a:ext>
            </a:extLst>
          </p:cNvPr>
          <p:cNvSpPr>
            <a:spLocks noGrp="1"/>
          </p:cNvSpPr>
          <p:nvPr>
            <p:ph type="sldNum" sz="quarter" idx="12"/>
          </p:nvPr>
        </p:nvSpPr>
        <p:spPr/>
        <p:txBody>
          <a:bodyPr/>
          <a:lstStyle/>
          <a:p>
            <a:fld id="{ECD64DDB-F63C-4379-987E-772518FF638E}" type="slidenum">
              <a:rPr lang="es-CL" smtClean="0"/>
              <a:t>‹Nº›</a:t>
            </a:fld>
            <a:endParaRPr lang="es-CL"/>
          </a:p>
        </p:txBody>
      </p:sp>
    </p:spTree>
    <p:extLst>
      <p:ext uri="{BB962C8B-B14F-4D97-AF65-F5344CB8AC3E}">
        <p14:creationId xmlns:p14="http://schemas.microsoft.com/office/powerpoint/2010/main" val="232592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34B1B-1ECA-45A3-A1BE-DFFEC3533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L"/>
          </a:p>
        </p:txBody>
      </p:sp>
      <p:sp>
        <p:nvSpPr>
          <p:cNvPr id="3" name="Text Placeholder 2">
            <a:extLst>
              <a:ext uri="{FF2B5EF4-FFF2-40B4-BE49-F238E27FC236}">
                <a16:creationId xmlns:a16="http://schemas.microsoft.com/office/drawing/2014/main" id="{4553B476-93D2-4333-BFC5-6E0B52B6E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2D0BAE96-A6A6-4995-91E0-4CFA7646B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5E364-C9BC-4889-A90D-592C07BA040D}" type="datetimeFigureOut">
              <a:rPr lang="es-CL" smtClean="0"/>
              <a:t>27-04-2023</a:t>
            </a:fld>
            <a:endParaRPr lang="es-CL"/>
          </a:p>
        </p:txBody>
      </p:sp>
      <p:sp>
        <p:nvSpPr>
          <p:cNvPr id="5" name="Footer Placeholder 4">
            <a:extLst>
              <a:ext uri="{FF2B5EF4-FFF2-40B4-BE49-F238E27FC236}">
                <a16:creationId xmlns:a16="http://schemas.microsoft.com/office/drawing/2014/main" id="{9DA8E42D-34B3-4868-828D-D459BFA29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a:extLst>
              <a:ext uri="{FF2B5EF4-FFF2-40B4-BE49-F238E27FC236}">
                <a16:creationId xmlns:a16="http://schemas.microsoft.com/office/drawing/2014/main" id="{F19526E3-9222-4718-878E-C2F48C02D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64DDB-F63C-4379-987E-772518FF638E}" type="slidenum">
              <a:rPr lang="es-CL" smtClean="0"/>
              <a:t>‹Nº›</a:t>
            </a:fld>
            <a:endParaRPr lang="es-CL"/>
          </a:p>
        </p:txBody>
      </p:sp>
    </p:spTree>
    <p:extLst>
      <p:ext uri="{BB962C8B-B14F-4D97-AF65-F5344CB8AC3E}">
        <p14:creationId xmlns:p14="http://schemas.microsoft.com/office/powerpoint/2010/main" val="400526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fif"/><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jfif"/><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f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TextBox 23">
            <a:extLst>
              <a:ext uri="{FF2B5EF4-FFF2-40B4-BE49-F238E27FC236}">
                <a16:creationId xmlns:a16="http://schemas.microsoft.com/office/drawing/2014/main" id="{23A529FA-783E-457A-8A40-5F23C052976B}"/>
              </a:ext>
            </a:extLst>
          </p:cNvPr>
          <p:cNvSpPr txBox="1"/>
          <p:nvPr/>
        </p:nvSpPr>
        <p:spPr>
          <a:xfrm>
            <a:off x="372085" y="1967345"/>
            <a:ext cx="9315755" cy="1077218"/>
          </a:xfrm>
          <a:prstGeom prst="rect">
            <a:avLst/>
          </a:prstGeom>
          <a:noFill/>
        </p:spPr>
        <p:txBody>
          <a:bodyPr wrap="none" rtlCol="0">
            <a:spAutoFit/>
          </a:bodyPr>
          <a:lstStyle/>
          <a:p>
            <a:r>
              <a:rPr lang="es-MX" sz="3600" b="1" dirty="0">
                <a:solidFill>
                  <a:schemeClr val="tx1">
                    <a:lumMod val="65000"/>
                    <a:lumOff val="35000"/>
                  </a:schemeClr>
                </a:solidFill>
              </a:rPr>
              <a:t>Inversión Social y Relacionamiento Comunitario</a:t>
            </a:r>
          </a:p>
          <a:p>
            <a:r>
              <a:rPr lang="es-MX" sz="2800" b="1" dirty="0">
                <a:solidFill>
                  <a:schemeClr val="accent2"/>
                </a:solidFill>
              </a:rPr>
              <a:t>Impactos en la Niñez</a:t>
            </a:r>
            <a:endParaRPr lang="es-CL" sz="2800" b="1" dirty="0">
              <a:solidFill>
                <a:schemeClr val="accent2"/>
              </a:solidFill>
            </a:endParaRPr>
          </a:p>
        </p:txBody>
      </p:sp>
      <p:pic>
        <p:nvPicPr>
          <p:cNvPr id="5" name="Picture 4" descr="A group of children&#10;&#10;Description automatically generated with low confidence">
            <a:extLst>
              <a:ext uri="{FF2B5EF4-FFF2-40B4-BE49-F238E27FC236}">
                <a16:creationId xmlns:a16="http://schemas.microsoft.com/office/drawing/2014/main" id="{165C22EC-36F1-4B7A-85C0-757CEE37A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3842"/>
            <a:ext cx="12188953" cy="2482025"/>
          </a:xfrm>
          <a:prstGeom prst="rect">
            <a:avLst/>
          </a:prstGeom>
        </p:spPr>
      </p:pic>
      <p:cxnSp>
        <p:nvCxnSpPr>
          <p:cNvPr id="7" name="Straight Connector 6">
            <a:extLst>
              <a:ext uri="{FF2B5EF4-FFF2-40B4-BE49-F238E27FC236}">
                <a16:creationId xmlns:a16="http://schemas.microsoft.com/office/drawing/2014/main" id="{B82A69B0-97FE-47A5-A0DC-14BDF90AF668}"/>
              </a:ext>
            </a:extLst>
          </p:cNvPr>
          <p:cNvCxnSpPr/>
          <p:nvPr/>
        </p:nvCxnSpPr>
        <p:spPr>
          <a:xfrm>
            <a:off x="0" y="3429000"/>
            <a:ext cx="10446327"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n 2" descr="Logotipo&#10;&#10;Descripción generada automáticamente">
            <a:extLst>
              <a:ext uri="{FF2B5EF4-FFF2-40B4-BE49-F238E27FC236}">
                <a16:creationId xmlns:a16="http://schemas.microsoft.com/office/drawing/2014/main" id="{EF6E22F5-77DB-1F05-36DC-5F716AD1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978" y="211561"/>
            <a:ext cx="2030360" cy="2030360"/>
          </a:xfrm>
          <a:prstGeom prst="rect">
            <a:avLst/>
          </a:prstGeom>
        </p:spPr>
      </p:pic>
    </p:spTree>
    <p:extLst>
      <p:ext uri="{BB962C8B-B14F-4D97-AF65-F5344CB8AC3E}">
        <p14:creationId xmlns:p14="http://schemas.microsoft.com/office/powerpoint/2010/main" val="409289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c 17">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C38ED58-7AAC-43C5-890F-0289D8FBC276}"/>
              </a:ext>
            </a:extLst>
          </p:cNvPr>
          <p:cNvSpPr txBox="1"/>
          <p:nvPr/>
        </p:nvSpPr>
        <p:spPr>
          <a:xfrm>
            <a:off x="892817" y="1370171"/>
            <a:ext cx="4425551"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a:solidFill>
                  <a:srgbClr val="FFFFFF"/>
                </a:solidFill>
                <a:latin typeface="+mj-lt"/>
                <a:ea typeface="+mj-ea"/>
                <a:cs typeface="+mj-cs"/>
              </a:rPr>
              <a:t>¿Cómo realizar un proyecto de inversión social en niñez?</a:t>
            </a:r>
          </a:p>
        </p:txBody>
      </p:sp>
      <p:sp>
        <p:nvSpPr>
          <p:cNvPr id="20" name="Oval 19">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5">
            <a:extLst>
              <a:ext uri="{FF2B5EF4-FFF2-40B4-BE49-F238E27FC236}">
                <a16:creationId xmlns:a16="http://schemas.microsoft.com/office/drawing/2014/main" id="{2E7FA3AC-A894-4D72-9BF3-5EBD66BC651D}"/>
              </a:ext>
            </a:extLst>
          </p:cNvPr>
          <p:cNvPicPr>
            <a:picLocks noChangeAspect="1"/>
          </p:cNvPicPr>
          <p:nvPr/>
        </p:nvPicPr>
        <p:blipFill rotWithShape="1">
          <a:blip r:embed="rId2">
            <a:extLst>
              <a:ext uri="{28A0092B-C50C-407E-A947-70E740481C1C}">
                <a14:useLocalDpi xmlns:a14="http://schemas.microsoft.com/office/drawing/2010/main" val="0"/>
              </a:ext>
            </a:extLst>
          </a:blip>
          <a:srcRect l="5879" r="2402"/>
          <a:stretch/>
        </p:blipFill>
        <p:spPr>
          <a:xfrm>
            <a:off x="6898850" y="270180"/>
            <a:ext cx="1410239"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2" name="Imagen 1" descr="Logotipo&#10;&#10;Descripción generada automáticamente">
            <a:extLst>
              <a:ext uri="{FF2B5EF4-FFF2-40B4-BE49-F238E27FC236}">
                <a16:creationId xmlns:a16="http://schemas.microsoft.com/office/drawing/2014/main" id="{E2650A50-9AD5-F1D6-DEA0-7FDFD4F3B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57280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61">
            <a:extLst>
              <a:ext uri="{FF2B5EF4-FFF2-40B4-BE49-F238E27FC236}">
                <a16:creationId xmlns:a16="http://schemas.microsoft.com/office/drawing/2014/main" id="{036E1B9D-5C51-4640-AD13-3D0D72BB930A}"/>
              </a:ext>
            </a:extLst>
          </p:cNvPr>
          <p:cNvSpPr txBox="1">
            <a:spLocks/>
          </p:cNvSpPr>
          <p:nvPr/>
        </p:nvSpPr>
        <p:spPr>
          <a:xfrm>
            <a:off x="1961132" y="812377"/>
            <a:ext cx="8520600" cy="572700"/>
          </a:xfrm>
          <a:prstGeom prst="rect">
            <a:avLst/>
          </a:prstGeom>
        </p:spPr>
        <p:txBody>
          <a:bodyPr spcFirstLastPara="1" wrap="square" lIns="91425" tIns="91425" rIns="91425" bIns="91425"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MX" b="1" dirty="0">
                <a:solidFill>
                  <a:schemeClr val="bg2">
                    <a:lumMod val="50000"/>
                  </a:schemeClr>
                </a:solidFill>
              </a:rPr>
              <a:t>Marco estratégico y análisis de la situación</a:t>
            </a:r>
          </a:p>
        </p:txBody>
      </p:sp>
      <p:sp>
        <p:nvSpPr>
          <p:cNvPr id="5" name="Rectangle: Rounded Corners 4">
            <a:extLst>
              <a:ext uri="{FF2B5EF4-FFF2-40B4-BE49-F238E27FC236}">
                <a16:creationId xmlns:a16="http://schemas.microsoft.com/office/drawing/2014/main" id="{9CC23CC1-BCC6-474F-BD25-50B16EA9E467}"/>
              </a:ext>
            </a:extLst>
          </p:cNvPr>
          <p:cNvSpPr/>
          <p:nvPr/>
        </p:nvSpPr>
        <p:spPr>
          <a:xfrm>
            <a:off x="782037" y="3080529"/>
            <a:ext cx="2550694" cy="9785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Definir Causa</a:t>
            </a:r>
          </a:p>
          <a:p>
            <a:pPr algn="ctr"/>
            <a:r>
              <a:rPr lang="es-MX" sz="2400" b="1" dirty="0"/>
              <a:t>Foco geográfico</a:t>
            </a:r>
            <a:endParaRPr lang="es-CL" sz="2400" b="1" dirty="0"/>
          </a:p>
        </p:txBody>
      </p:sp>
      <p:sp>
        <p:nvSpPr>
          <p:cNvPr id="6" name="Rectangle: Rounded Corners 5">
            <a:extLst>
              <a:ext uri="{FF2B5EF4-FFF2-40B4-BE49-F238E27FC236}">
                <a16:creationId xmlns:a16="http://schemas.microsoft.com/office/drawing/2014/main" id="{4BD6E8EE-F594-4A35-9FCD-73064D6BED4B}"/>
              </a:ext>
            </a:extLst>
          </p:cNvPr>
          <p:cNvSpPr/>
          <p:nvPr/>
        </p:nvSpPr>
        <p:spPr>
          <a:xfrm>
            <a:off x="4357215" y="3080529"/>
            <a:ext cx="2550694" cy="97856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Temática</a:t>
            </a:r>
            <a:endParaRPr lang="es-CL" sz="2400" b="1" dirty="0"/>
          </a:p>
        </p:txBody>
      </p:sp>
      <p:sp>
        <p:nvSpPr>
          <p:cNvPr id="7" name="Rectangle: Rounded Corners 6">
            <a:extLst>
              <a:ext uri="{FF2B5EF4-FFF2-40B4-BE49-F238E27FC236}">
                <a16:creationId xmlns:a16="http://schemas.microsoft.com/office/drawing/2014/main" id="{22CB02F4-2D35-4B6E-B73C-69FEDA7EB96E}"/>
              </a:ext>
            </a:extLst>
          </p:cNvPr>
          <p:cNvSpPr/>
          <p:nvPr/>
        </p:nvSpPr>
        <p:spPr>
          <a:xfrm>
            <a:off x="7991533" y="3080529"/>
            <a:ext cx="2550694" cy="9785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Grupo destinatario</a:t>
            </a:r>
            <a:endParaRPr lang="es-CL" sz="2400" b="1" dirty="0"/>
          </a:p>
        </p:txBody>
      </p:sp>
      <p:cxnSp>
        <p:nvCxnSpPr>
          <p:cNvPr id="8" name="Straight Connector 7">
            <a:extLst>
              <a:ext uri="{FF2B5EF4-FFF2-40B4-BE49-F238E27FC236}">
                <a16:creationId xmlns:a16="http://schemas.microsoft.com/office/drawing/2014/main" id="{BCF35503-37AA-4843-997C-C0E4C8687303}"/>
              </a:ext>
            </a:extLst>
          </p:cNvPr>
          <p:cNvCxnSpPr>
            <a:cxnSpLocks/>
          </p:cNvCxnSpPr>
          <p:nvPr/>
        </p:nvCxnSpPr>
        <p:spPr>
          <a:xfrm>
            <a:off x="0" y="1464765"/>
            <a:ext cx="9801726"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E424B0B-53A9-45E4-B071-E5578CBE751C}"/>
              </a:ext>
            </a:extLst>
          </p:cNvPr>
          <p:cNvSpPr/>
          <p:nvPr/>
        </p:nvSpPr>
        <p:spPr>
          <a:xfrm>
            <a:off x="133740" y="568811"/>
            <a:ext cx="1578078" cy="150433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t>1</a:t>
            </a:r>
            <a:endParaRPr lang="es-CL" sz="6600" dirty="0"/>
          </a:p>
        </p:txBody>
      </p:sp>
      <p:sp>
        <p:nvSpPr>
          <p:cNvPr id="11" name="TextBox 10">
            <a:extLst>
              <a:ext uri="{FF2B5EF4-FFF2-40B4-BE49-F238E27FC236}">
                <a16:creationId xmlns:a16="http://schemas.microsoft.com/office/drawing/2014/main" id="{2D3FF022-2192-4B70-8836-A6B24981C8CF}"/>
              </a:ext>
            </a:extLst>
          </p:cNvPr>
          <p:cNvSpPr txBox="1"/>
          <p:nvPr/>
        </p:nvSpPr>
        <p:spPr>
          <a:xfrm>
            <a:off x="3545304" y="4259213"/>
            <a:ext cx="6096000" cy="1754326"/>
          </a:xfrm>
          <a:prstGeom prst="rect">
            <a:avLst/>
          </a:prstGeom>
          <a:noFill/>
        </p:spPr>
        <p:txBody>
          <a:bodyPr wrap="square">
            <a:spAutoFit/>
          </a:bodyPr>
          <a:lstStyle/>
          <a:p>
            <a:pPr marL="914400" lvl="1" indent="-317500" algn="l" rtl="0">
              <a:spcBef>
                <a:spcPts val="0"/>
              </a:spcBef>
              <a:spcAft>
                <a:spcPts val="0"/>
              </a:spcAft>
              <a:buSzPts val="1400"/>
              <a:buChar char="○"/>
            </a:pPr>
            <a:r>
              <a:rPr lang="es-MX" dirty="0"/>
              <a:t>Derecho vulnerado</a:t>
            </a:r>
          </a:p>
          <a:p>
            <a:pPr marL="914400" lvl="1" indent="-317500" algn="l" rtl="0">
              <a:spcBef>
                <a:spcPts val="0"/>
              </a:spcBef>
              <a:spcAft>
                <a:spcPts val="0"/>
              </a:spcAft>
              <a:buSzPts val="1400"/>
              <a:buChar char="○"/>
            </a:pPr>
            <a:r>
              <a:rPr lang="es-MX" dirty="0"/>
              <a:t>Brecha de cumplimiento</a:t>
            </a:r>
          </a:p>
          <a:p>
            <a:pPr marL="914400" lvl="1" indent="-317500" algn="l" rtl="0">
              <a:spcBef>
                <a:spcPts val="0"/>
              </a:spcBef>
              <a:spcAft>
                <a:spcPts val="0"/>
              </a:spcAft>
              <a:buSzPts val="1400"/>
              <a:buChar char="○"/>
            </a:pPr>
            <a:r>
              <a:rPr lang="es-MX" dirty="0"/>
              <a:t>Origen de estas brechas</a:t>
            </a:r>
          </a:p>
          <a:p>
            <a:pPr marL="1371600" lvl="2" indent="-317500" algn="l" rtl="0">
              <a:spcBef>
                <a:spcPts val="0"/>
              </a:spcBef>
              <a:spcAft>
                <a:spcPts val="0"/>
              </a:spcAft>
              <a:buSzPts val="1400"/>
              <a:buChar char="■"/>
            </a:pPr>
            <a:r>
              <a:rPr lang="es-MX" dirty="0"/>
              <a:t>Hechos </a:t>
            </a:r>
          </a:p>
          <a:p>
            <a:pPr marL="1371600" lvl="2" indent="-317500" algn="l" rtl="0">
              <a:spcBef>
                <a:spcPts val="0"/>
              </a:spcBef>
              <a:spcAft>
                <a:spcPts val="0"/>
              </a:spcAft>
              <a:buSzPts val="1400"/>
              <a:buChar char="■"/>
            </a:pPr>
            <a:r>
              <a:rPr lang="es-MX" dirty="0"/>
              <a:t>Análisis</a:t>
            </a:r>
          </a:p>
          <a:p>
            <a:pPr marL="1371600" lvl="2" indent="-317500" algn="l" rtl="0">
              <a:spcBef>
                <a:spcPts val="0"/>
              </a:spcBef>
              <a:spcAft>
                <a:spcPts val="0"/>
              </a:spcAft>
              <a:buSzPts val="1400"/>
              <a:buChar char="■"/>
            </a:pPr>
            <a:r>
              <a:rPr lang="es-MX" dirty="0"/>
              <a:t>Acción</a:t>
            </a:r>
          </a:p>
        </p:txBody>
      </p:sp>
      <p:pic>
        <p:nvPicPr>
          <p:cNvPr id="13" name="Imagen 7">
            <a:extLst>
              <a:ext uri="{FF2B5EF4-FFF2-40B4-BE49-F238E27FC236}">
                <a16:creationId xmlns:a16="http://schemas.microsoft.com/office/drawing/2014/main" id="{6FBBAA70-5DFE-496C-9AEF-A0C3BE19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42227" y="4259213"/>
            <a:ext cx="1501135" cy="2598787"/>
          </a:xfrm>
          <a:prstGeom prst="rect">
            <a:avLst/>
          </a:prstGeom>
        </p:spPr>
      </p:pic>
      <p:pic>
        <p:nvPicPr>
          <p:cNvPr id="4" name="Imagen 3" descr="Logotipo&#10;&#10;Descripción generada automáticamente">
            <a:extLst>
              <a:ext uri="{FF2B5EF4-FFF2-40B4-BE49-F238E27FC236}">
                <a16:creationId xmlns:a16="http://schemas.microsoft.com/office/drawing/2014/main" id="{0A7B8FEC-7E00-4826-4BB8-C51068C2A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175711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57F89C4-3B21-421A-B3D0-81379DE0DC3B}"/>
              </a:ext>
            </a:extLst>
          </p:cNvPr>
          <p:cNvSpPr/>
          <p:nvPr/>
        </p:nvSpPr>
        <p:spPr>
          <a:xfrm>
            <a:off x="3725126" y="3059535"/>
            <a:ext cx="2784150" cy="94656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Rectangle: Rounded Corners 8">
            <a:extLst>
              <a:ext uri="{FF2B5EF4-FFF2-40B4-BE49-F238E27FC236}">
                <a16:creationId xmlns:a16="http://schemas.microsoft.com/office/drawing/2014/main" id="{361128A0-3542-46A2-94BA-4D388A2E36B5}"/>
              </a:ext>
            </a:extLst>
          </p:cNvPr>
          <p:cNvSpPr/>
          <p:nvPr/>
        </p:nvSpPr>
        <p:spPr>
          <a:xfrm>
            <a:off x="515815" y="3059536"/>
            <a:ext cx="2784150" cy="9465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407;p61">
            <a:extLst>
              <a:ext uri="{FF2B5EF4-FFF2-40B4-BE49-F238E27FC236}">
                <a16:creationId xmlns:a16="http://schemas.microsoft.com/office/drawing/2014/main" id="{036E1B9D-5C51-4640-AD13-3D0D72BB930A}"/>
              </a:ext>
            </a:extLst>
          </p:cNvPr>
          <p:cNvSpPr txBox="1">
            <a:spLocks/>
          </p:cNvSpPr>
          <p:nvPr/>
        </p:nvSpPr>
        <p:spPr>
          <a:xfrm>
            <a:off x="1961132" y="812377"/>
            <a:ext cx="8520600" cy="572700"/>
          </a:xfrm>
          <a:prstGeom prst="rect">
            <a:avLst/>
          </a:prstGeom>
        </p:spPr>
        <p:txBody>
          <a:bodyPr spcFirstLastPara="1" wrap="square" lIns="91425" tIns="91425" rIns="91425" bIns="91425"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MX" sz="4400" b="1" i="0" u="none" strike="noStrike" kern="1200" cap="none" spc="0" normalizeH="0" baseline="0" noProof="0" dirty="0">
                <a:ln>
                  <a:noFill/>
                </a:ln>
                <a:solidFill>
                  <a:srgbClr val="E7E6E6">
                    <a:lumMod val="50000"/>
                  </a:srgbClr>
                </a:solidFill>
                <a:effectLst/>
                <a:uLnTx/>
                <a:uFillTx/>
                <a:latin typeface="Calibri Light" panose="020F0302020204030204"/>
                <a:ea typeface="+mj-ea"/>
                <a:cs typeface="+mj-cs"/>
              </a:rPr>
              <a:t>Planificación y Diseño</a:t>
            </a:r>
          </a:p>
        </p:txBody>
      </p:sp>
      <p:cxnSp>
        <p:nvCxnSpPr>
          <p:cNvPr id="8" name="Straight Connector 7">
            <a:extLst>
              <a:ext uri="{FF2B5EF4-FFF2-40B4-BE49-F238E27FC236}">
                <a16:creationId xmlns:a16="http://schemas.microsoft.com/office/drawing/2014/main" id="{BCF35503-37AA-4843-997C-C0E4C8687303}"/>
              </a:ext>
            </a:extLst>
          </p:cNvPr>
          <p:cNvCxnSpPr>
            <a:cxnSpLocks/>
          </p:cNvCxnSpPr>
          <p:nvPr/>
        </p:nvCxnSpPr>
        <p:spPr>
          <a:xfrm>
            <a:off x="0" y="1464765"/>
            <a:ext cx="7745506"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E424B0B-53A9-45E4-B071-E5578CBE751C}"/>
              </a:ext>
            </a:extLst>
          </p:cNvPr>
          <p:cNvSpPr/>
          <p:nvPr/>
        </p:nvSpPr>
        <p:spPr>
          <a:xfrm>
            <a:off x="133740" y="568811"/>
            <a:ext cx="1578078" cy="150433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s-CL"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Google Shape;415;p62">
            <a:extLst>
              <a:ext uri="{FF2B5EF4-FFF2-40B4-BE49-F238E27FC236}">
                <a16:creationId xmlns:a16="http://schemas.microsoft.com/office/drawing/2014/main" id="{6852AF4B-925F-408D-A83B-8679514E0E49}"/>
              </a:ext>
            </a:extLst>
          </p:cNvPr>
          <p:cNvSpPr txBox="1">
            <a:spLocks/>
          </p:cNvSpPr>
          <p:nvPr/>
        </p:nvSpPr>
        <p:spPr>
          <a:xfrm>
            <a:off x="786067" y="3226838"/>
            <a:ext cx="2350129" cy="7499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Involucramiento de actores relevantes</a:t>
            </a:r>
          </a:p>
        </p:txBody>
      </p:sp>
      <p:sp>
        <p:nvSpPr>
          <p:cNvPr id="14" name="Google Shape;416;p62">
            <a:extLst>
              <a:ext uri="{FF2B5EF4-FFF2-40B4-BE49-F238E27FC236}">
                <a16:creationId xmlns:a16="http://schemas.microsoft.com/office/drawing/2014/main" id="{22B00EE6-A44B-4F5A-8F55-19A0FD25A269}"/>
              </a:ext>
            </a:extLst>
          </p:cNvPr>
          <p:cNvSpPr txBox="1">
            <a:spLocks/>
          </p:cNvSpPr>
          <p:nvPr/>
        </p:nvSpPr>
        <p:spPr>
          <a:xfrm>
            <a:off x="7220831" y="4026065"/>
            <a:ext cx="2784150" cy="1544184"/>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s-MX" sz="2000" dirty="0">
                <a:solidFill>
                  <a:schemeClr val="bg2">
                    <a:lumMod val="50000"/>
                  </a:schemeClr>
                </a:solidFill>
              </a:rPr>
              <a:t>¿Cuál podrá ser el aporte de la empresa?</a:t>
            </a:r>
          </a:p>
        </p:txBody>
      </p:sp>
      <p:sp>
        <p:nvSpPr>
          <p:cNvPr id="15" name="Google Shape;415;p62">
            <a:extLst>
              <a:ext uri="{FF2B5EF4-FFF2-40B4-BE49-F238E27FC236}">
                <a16:creationId xmlns:a16="http://schemas.microsoft.com/office/drawing/2014/main" id="{2CE19906-E4E0-4635-B09A-4B04C7E44204}"/>
              </a:ext>
            </a:extLst>
          </p:cNvPr>
          <p:cNvSpPr txBox="1">
            <a:spLocks/>
          </p:cNvSpPr>
          <p:nvPr/>
        </p:nvSpPr>
        <p:spPr>
          <a:xfrm>
            <a:off x="3942136" y="3256145"/>
            <a:ext cx="2350129" cy="7499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Diseño del Proyecto</a:t>
            </a:r>
          </a:p>
        </p:txBody>
      </p:sp>
      <p:sp>
        <p:nvSpPr>
          <p:cNvPr id="16" name="Google Shape;415;p62">
            <a:extLst>
              <a:ext uri="{FF2B5EF4-FFF2-40B4-BE49-F238E27FC236}">
                <a16:creationId xmlns:a16="http://schemas.microsoft.com/office/drawing/2014/main" id="{8338350F-E686-474E-ABF2-076D896A5D19}"/>
              </a:ext>
            </a:extLst>
          </p:cNvPr>
          <p:cNvSpPr txBox="1">
            <a:spLocks/>
          </p:cNvSpPr>
          <p:nvPr/>
        </p:nvSpPr>
        <p:spPr>
          <a:xfrm>
            <a:off x="4031542" y="4173407"/>
            <a:ext cx="2350129" cy="7499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MX" sz="1800" dirty="0">
                <a:solidFill>
                  <a:schemeClr val="bg2">
                    <a:lumMod val="50000"/>
                  </a:schemeClr>
                </a:solidFill>
              </a:rPr>
              <a:t>Modalidad de Intervención</a:t>
            </a:r>
          </a:p>
        </p:txBody>
      </p:sp>
      <p:sp>
        <p:nvSpPr>
          <p:cNvPr id="18" name="Rectangle: Rounded Corners 17">
            <a:extLst>
              <a:ext uri="{FF2B5EF4-FFF2-40B4-BE49-F238E27FC236}">
                <a16:creationId xmlns:a16="http://schemas.microsoft.com/office/drawing/2014/main" id="{843E5104-325E-41D9-B9D5-BEEE52B77AD8}"/>
              </a:ext>
            </a:extLst>
          </p:cNvPr>
          <p:cNvSpPr/>
          <p:nvPr/>
        </p:nvSpPr>
        <p:spPr>
          <a:xfrm>
            <a:off x="7220831" y="3059535"/>
            <a:ext cx="2784150" cy="94656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Google Shape;415;p62">
            <a:extLst>
              <a:ext uri="{FF2B5EF4-FFF2-40B4-BE49-F238E27FC236}">
                <a16:creationId xmlns:a16="http://schemas.microsoft.com/office/drawing/2014/main" id="{A1C64C91-5185-4FD6-888B-5126B5175B19}"/>
              </a:ext>
            </a:extLst>
          </p:cNvPr>
          <p:cNvSpPr txBox="1">
            <a:spLocks/>
          </p:cNvSpPr>
          <p:nvPr/>
        </p:nvSpPr>
        <p:spPr>
          <a:xfrm>
            <a:off x="7507225" y="3262007"/>
            <a:ext cx="2670820" cy="71479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Recursos disponibles</a:t>
            </a:r>
          </a:p>
        </p:txBody>
      </p:sp>
      <p:sp>
        <p:nvSpPr>
          <p:cNvPr id="20" name="Google Shape;416;p62">
            <a:extLst>
              <a:ext uri="{FF2B5EF4-FFF2-40B4-BE49-F238E27FC236}">
                <a16:creationId xmlns:a16="http://schemas.microsoft.com/office/drawing/2014/main" id="{4C88647A-B936-4599-8685-3E8231577ACB}"/>
              </a:ext>
            </a:extLst>
          </p:cNvPr>
          <p:cNvSpPr txBox="1">
            <a:spLocks/>
          </p:cNvSpPr>
          <p:nvPr/>
        </p:nvSpPr>
        <p:spPr>
          <a:xfrm>
            <a:off x="515815" y="4173407"/>
            <a:ext cx="2784150" cy="154418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s-MX" sz="1800" dirty="0">
                <a:solidFill>
                  <a:schemeClr val="bg2">
                    <a:lumMod val="50000"/>
                  </a:schemeClr>
                </a:solidFill>
              </a:rPr>
              <a:t>Conocer otras iniciativas en curso.</a:t>
            </a:r>
          </a:p>
          <a:p>
            <a:pPr>
              <a:spcBef>
                <a:spcPts val="1200"/>
              </a:spcBef>
            </a:pPr>
            <a:r>
              <a:rPr lang="es-MX" sz="1800" dirty="0">
                <a:solidFill>
                  <a:schemeClr val="bg2">
                    <a:lumMod val="50000"/>
                  </a:schemeClr>
                </a:solidFill>
              </a:rPr>
              <a:t>Definir quienes van a participar en el programa.</a:t>
            </a:r>
          </a:p>
          <a:p>
            <a:pPr>
              <a:spcBef>
                <a:spcPts val="1200"/>
              </a:spcBef>
            </a:pPr>
            <a:r>
              <a:rPr lang="es-MX" sz="1800" dirty="0">
                <a:solidFill>
                  <a:schemeClr val="bg2">
                    <a:lumMod val="50000"/>
                  </a:schemeClr>
                </a:solidFill>
              </a:rPr>
              <a:t>Definir roles.</a:t>
            </a:r>
          </a:p>
        </p:txBody>
      </p:sp>
      <p:pic>
        <p:nvPicPr>
          <p:cNvPr id="21" name="Imagen 4">
            <a:extLst>
              <a:ext uri="{FF2B5EF4-FFF2-40B4-BE49-F238E27FC236}">
                <a16:creationId xmlns:a16="http://schemas.microsoft.com/office/drawing/2014/main" id="{A1CD0D78-DDB1-4D32-9DB9-08FAA2CFF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45" y="4798157"/>
            <a:ext cx="2514260" cy="2051294"/>
          </a:xfrm>
          <a:prstGeom prst="rect">
            <a:avLst/>
          </a:prstGeom>
        </p:spPr>
      </p:pic>
      <p:pic>
        <p:nvPicPr>
          <p:cNvPr id="4" name="Imagen 3" descr="Logotipo&#10;&#10;Descripción generada automáticamente">
            <a:extLst>
              <a:ext uri="{FF2B5EF4-FFF2-40B4-BE49-F238E27FC236}">
                <a16:creationId xmlns:a16="http://schemas.microsoft.com/office/drawing/2014/main" id="{4B7F9C72-2E90-C8E0-D9BA-BA52A4015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204918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7;p61">
            <a:extLst>
              <a:ext uri="{FF2B5EF4-FFF2-40B4-BE49-F238E27FC236}">
                <a16:creationId xmlns:a16="http://schemas.microsoft.com/office/drawing/2014/main" id="{A481E8F7-42B1-4742-9955-DBBF3786D28A}"/>
              </a:ext>
            </a:extLst>
          </p:cNvPr>
          <p:cNvSpPr txBox="1">
            <a:spLocks/>
          </p:cNvSpPr>
          <p:nvPr/>
        </p:nvSpPr>
        <p:spPr>
          <a:xfrm>
            <a:off x="1961132" y="812376"/>
            <a:ext cx="3947299" cy="644615"/>
          </a:xfrm>
          <a:prstGeom prst="rect">
            <a:avLst/>
          </a:prstGeom>
        </p:spPr>
        <p:txBody>
          <a:bodyPr spcFirstLastPara="1" wrap="square" lIns="91425" tIns="91425" rIns="91425" bIns="91425" anchor="t" anchorCtr="0">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MX" sz="4400" b="1" i="0" u="none" strike="noStrike" kern="1200" cap="none" spc="0" normalizeH="0" baseline="0" noProof="0" dirty="0" err="1">
                <a:ln>
                  <a:noFill/>
                </a:ln>
                <a:solidFill>
                  <a:srgbClr val="E7E6E6">
                    <a:lumMod val="50000"/>
                  </a:srgbClr>
                </a:solidFill>
                <a:effectLst/>
                <a:uLnTx/>
                <a:uFillTx/>
                <a:latin typeface="Calibri Light" panose="020F0302020204030204"/>
                <a:ea typeface="+mj-ea"/>
                <a:cs typeface="+mj-cs"/>
              </a:rPr>
              <a:t>Implementaci</a:t>
            </a:r>
            <a:r>
              <a:rPr lang="es-MX" b="1" dirty="0" err="1">
                <a:solidFill>
                  <a:srgbClr val="E7E6E6">
                    <a:lumMod val="50000"/>
                  </a:srgbClr>
                </a:solidFill>
                <a:latin typeface="Calibri Light" panose="020F0302020204030204"/>
              </a:rPr>
              <a:t>ón</a:t>
            </a:r>
            <a:endParaRPr kumimoji="0" lang="es-MX" sz="4400" b="1" i="0" u="none" strike="noStrike" kern="1200" cap="none" spc="0" normalizeH="0" baseline="0" noProof="0" dirty="0">
              <a:ln>
                <a:noFill/>
              </a:ln>
              <a:solidFill>
                <a:srgbClr val="E7E6E6">
                  <a:lumMod val="50000"/>
                </a:srgbClr>
              </a:solidFill>
              <a:effectLst/>
              <a:uLnTx/>
              <a:uFillTx/>
              <a:latin typeface="Calibri Light" panose="020F0302020204030204"/>
              <a:ea typeface="+mj-ea"/>
              <a:cs typeface="+mj-cs"/>
            </a:endParaRPr>
          </a:p>
        </p:txBody>
      </p:sp>
      <p:cxnSp>
        <p:nvCxnSpPr>
          <p:cNvPr id="5" name="Straight Connector 4">
            <a:extLst>
              <a:ext uri="{FF2B5EF4-FFF2-40B4-BE49-F238E27FC236}">
                <a16:creationId xmlns:a16="http://schemas.microsoft.com/office/drawing/2014/main" id="{B7664ED0-9159-48FB-A737-B296D4157BA2}"/>
              </a:ext>
            </a:extLst>
          </p:cNvPr>
          <p:cNvCxnSpPr>
            <a:cxnSpLocks/>
          </p:cNvCxnSpPr>
          <p:nvPr/>
        </p:nvCxnSpPr>
        <p:spPr>
          <a:xfrm>
            <a:off x="0" y="1464765"/>
            <a:ext cx="7745506"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4B08D7B-73C0-4D62-8D88-63FF534E8A9B}"/>
              </a:ext>
            </a:extLst>
          </p:cNvPr>
          <p:cNvSpPr/>
          <p:nvPr/>
        </p:nvSpPr>
        <p:spPr>
          <a:xfrm>
            <a:off x="133740" y="568811"/>
            <a:ext cx="1578078" cy="150433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s-CL"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03319798-C05A-49B6-8B7C-0664906428BD}"/>
              </a:ext>
            </a:extLst>
          </p:cNvPr>
          <p:cNvSpPr/>
          <p:nvPr/>
        </p:nvSpPr>
        <p:spPr>
          <a:xfrm>
            <a:off x="515814" y="2695831"/>
            <a:ext cx="3399693" cy="9465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Google Shape;415;p62">
            <a:extLst>
              <a:ext uri="{FF2B5EF4-FFF2-40B4-BE49-F238E27FC236}">
                <a16:creationId xmlns:a16="http://schemas.microsoft.com/office/drawing/2014/main" id="{466C0051-3190-420D-BBA9-D7A0BCB88B09}"/>
              </a:ext>
            </a:extLst>
          </p:cNvPr>
          <p:cNvSpPr txBox="1">
            <a:spLocks/>
          </p:cNvSpPr>
          <p:nvPr/>
        </p:nvSpPr>
        <p:spPr>
          <a:xfrm>
            <a:off x="786067" y="2863134"/>
            <a:ext cx="2784150" cy="44107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Actividades Planificadas</a:t>
            </a:r>
          </a:p>
        </p:txBody>
      </p:sp>
      <p:sp>
        <p:nvSpPr>
          <p:cNvPr id="13" name="TextBox 12">
            <a:extLst>
              <a:ext uri="{FF2B5EF4-FFF2-40B4-BE49-F238E27FC236}">
                <a16:creationId xmlns:a16="http://schemas.microsoft.com/office/drawing/2014/main" id="{4F7E51C1-D0D0-4221-9375-B7A0A7D14E6C}"/>
              </a:ext>
            </a:extLst>
          </p:cNvPr>
          <p:cNvSpPr txBox="1"/>
          <p:nvPr/>
        </p:nvSpPr>
        <p:spPr>
          <a:xfrm>
            <a:off x="823585" y="3799838"/>
            <a:ext cx="2784150" cy="923330"/>
          </a:xfrm>
          <a:prstGeom prst="rect">
            <a:avLst/>
          </a:prstGeom>
          <a:noFill/>
        </p:spPr>
        <p:txBody>
          <a:bodyPr wrap="square">
            <a:spAutoFit/>
          </a:bodyPr>
          <a:lstStyle/>
          <a:p>
            <a:pPr marL="857250" lvl="1" indent="-285750" algn="l" rtl="0">
              <a:spcBef>
                <a:spcPts val="0"/>
              </a:spcBef>
              <a:spcAft>
                <a:spcPts val="0"/>
              </a:spcAft>
              <a:buSzPts val="1800"/>
              <a:buFont typeface="Arial" panose="020B0604020202020204" pitchFamily="34" charset="0"/>
              <a:buChar char="•"/>
            </a:pPr>
            <a:r>
              <a:rPr lang="es-MX" sz="1800" dirty="0"/>
              <a:t>Insumos </a:t>
            </a:r>
          </a:p>
          <a:p>
            <a:pPr marL="857250" lvl="1" indent="-285750" algn="l" rtl="0">
              <a:spcBef>
                <a:spcPts val="0"/>
              </a:spcBef>
              <a:spcAft>
                <a:spcPts val="0"/>
              </a:spcAft>
              <a:buSzPts val="1800"/>
              <a:buFont typeface="Arial" panose="020B0604020202020204" pitchFamily="34" charset="0"/>
              <a:buChar char="•"/>
            </a:pPr>
            <a:r>
              <a:rPr lang="es-MX" sz="1800" dirty="0"/>
              <a:t>Productos</a:t>
            </a:r>
          </a:p>
          <a:p>
            <a:pPr marL="857250" lvl="1" indent="-285750" algn="l" rtl="0">
              <a:spcBef>
                <a:spcPts val="0"/>
              </a:spcBef>
              <a:spcAft>
                <a:spcPts val="0"/>
              </a:spcAft>
              <a:buSzPts val="1800"/>
              <a:buFont typeface="Arial" panose="020B0604020202020204" pitchFamily="34" charset="0"/>
              <a:buChar char="•"/>
            </a:pPr>
            <a:r>
              <a:rPr lang="es-MX" sz="1800" dirty="0"/>
              <a:t>Metas</a:t>
            </a:r>
          </a:p>
        </p:txBody>
      </p:sp>
      <p:sp>
        <p:nvSpPr>
          <p:cNvPr id="14" name="Rectangle: Rounded Corners 13">
            <a:extLst>
              <a:ext uri="{FF2B5EF4-FFF2-40B4-BE49-F238E27FC236}">
                <a16:creationId xmlns:a16="http://schemas.microsoft.com/office/drawing/2014/main" id="{19DF1BA3-229A-46FB-BB77-CC7A4DD71BB6}"/>
              </a:ext>
            </a:extLst>
          </p:cNvPr>
          <p:cNvSpPr/>
          <p:nvPr/>
        </p:nvSpPr>
        <p:spPr>
          <a:xfrm>
            <a:off x="4185760" y="2630573"/>
            <a:ext cx="3054403" cy="101182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Google Shape;415;p62">
            <a:extLst>
              <a:ext uri="{FF2B5EF4-FFF2-40B4-BE49-F238E27FC236}">
                <a16:creationId xmlns:a16="http://schemas.microsoft.com/office/drawing/2014/main" id="{317FBBFA-EDCC-453B-B553-21E773051B3C}"/>
              </a:ext>
            </a:extLst>
          </p:cNvPr>
          <p:cNvSpPr txBox="1">
            <a:spLocks/>
          </p:cNvSpPr>
          <p:nvPr/>
        </p:nvSpPr>
        <p:spPr>
          <a:xfrm>
            <a:off x="4456013" y="2863134"/>
            <a:ext cx="2784150" cy="44107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Fecha Inicio y término.</a:t>
            </a:r>
          </a:p>
        </p:txBody>
      </p:sp>
      <p:sp>
        <p:nvSpPr>
          <p:cNvPr id="16" name="Rectangle: Rounded Corners 15">
            <a:extLst>
              <a:ext uri="{FF2B5EF4-FFF2-40B4-BE49-F238E27FC236}">
                <a16:creationId xmlns:a16="http://schemas.microsoft.com/office/drawing/2014/main" id="{9834126E-75A1-4A14-B354-90B4FF423431}"/>
              </a:ext>
            </a:extLst>
          </p:cNvPr>
          <p:cNvSpPr/>
          <p:nvPr/>
        </p:nvSpPr>
        <p:spPr>
          <a:xfrm>
            <a:off x="7510416" y="2630573"/>
            <a:ext cx="2784150" cy="94656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Google Shape;415;p62">
            <a:extLst>
              <a:ext uri="{FF2B5EF4-FFF2-40B4-BE49-F238E27FC236}">
                <a16:creationId xmlns:a16="http://schemas.microsoft.com/office/drawing/2014/main" id="{B1DA7C0B-B79C-49F0-BFC3-A4539F190791}"/>
              </a:ext>
            </a:extLst>
          </p:cNvPr>
          <p:cNvSpPr txBox="1">
            <a:spLocks/>
          </p:cNvSpPr>
          <p:nvPr/>
        </p:nvSpPr>
        <p:spPr>
          <a:xfrm>
            <a:off x="7697582" y="2795173"/>
            <a:ext cx="2784150" cy="44107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Grupos de Intereses</a:t>
            </a:r>
          </a:p>
        </p:txBody>
      </p:sp>
      <p:sp>
        <p:nvSpPr>
          <p:cNvPr id="18" name="Rectangle: Rounded Corners 17">
            <a:extLst>
              <a:ext uri="{FF2B5EF4-FFF2-40B4-BE49-F238E27FC236}">
                <a16:creationId xmlns:a16="http://schemas.microsoft.com/office/drawing/2014/main" id="{AA897EBA-F706-4498-BC31-2BEF6ECEF92B}"/>
              </a:ext>
            </a:extLst>
          </p:cNvPr>
          <p:cNvSpPr/>
          <p:nvPr/>
        </p:nvSpPr>
        <p:spPr>
          <a:xfrm>
            <a:off x="569056" y="5106827"/>
            <a:ext cx="2784151" cy="946569"/>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Google Shape;415;p62">
            <a:extLst>
              <a:ext uri="{FF2B5EF4-FFF2-40B4-BE49-F238E27FC236}">
                <a16:creationId xmlns:a16="http://schemas.microsoft.com/office/drawing/2014/main" id="{145DBCED-3282-4082-B6F1-FEAEB49D7F32}"/>
              </a:ext>
            </a:extLst>
          </p:cNvPr>
          <p:cNvSpPr txBox="1">
            <a:spLocks/>
          </p:cNvSpPr>
          <p:nvPr/>
        </p:nvSpPr>
        <p:spPr>
          <a:xfrm>
            <a:off x="1028326" y="5377948"/>
            <a:ext cx="1865612" cy="66767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Definir alianzas</a:t>
            </a:r>
          </a:p>
        </p:txBody>
      </p:sp>
      <p:sp>
        <p:nvSpPr>
          <p:cNvPr id="20" name="Rectangle: Rounded Corners 19">
            <a:extLst>
              <a:ext uri="{FF2B5EF4-FFF2-40B4-BE49-F238E27FC236}">
                <a16:creationId xmlns:a16="http://schemas.microsoft.com/office/drawing/2014/main" id="{042713E1-AFA0-4515-A971-A682DCDA59E4}"/>
              </a:ext>
            </a:extLst>
          </p:cNvPr>
          <p:cNvSpPr/>
          <p:nvPr/>
        </p:nvSpPr>
        <p:spPr>
          <a:xfrm>
            <a:off x="4110723" y="5092408"/>
            <a:ext cx="3399693" cy="9465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Google Shape;415;p62">
            <a:extLst>
              <a:ext uri="{FF2B5EF4-FFF2-40B4-BE49-F238E27FC236}">
                <a16:creationId xmlns:a16="http://schemas.microsoft.com/office/drawing/2014/main" id="{59E348C4-E63D-4D88-9B2B-02D1797C9BC5}"/>
              </a:ext>
            </a:extLst>
          </p:cNvPr>
          <p:cNvSpPr txBox="1">
            <a:spLocks/>
          </p:cNvSpPr>
          <p:nvPr/>
        </p:nvSpPr>
        <p:spPr>
          <a:xfrm>
            <a:off x="4380976" y="5259711"/>
            <a:ext cx="2784150" cy="44107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MX" sz="2000" b="1" dirty="0">
                <a:solidFill>
                  <a:schemeClr val="bg1"/>
                </a:solidFill>
              </a:rPr>
              <a:t>Financiamiento y costos</a:t>
            </a:r>
          </a:p>
        </p:txBody>
      </p:sp>
      <p:pic>
        <p:nvPicPr>
          <p:cNvPr id="22" name="Imagen 6">
            <a:extLst>
              <a:ext uri="{FF2B5EF4-FFF2-40B4-BE49-F238E27FC236}">
                <a16:creationId xmlns:a16="http://schemas.microsoft.com/office/drawing/2014/main" id="{361518F1-DFFB-4BAA-B605-F99469F7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8855" y="4219157"/>
            <a:ext cx="1596500" cy="2638842"/>
          </a:xfrm>
          <a:prstGeom prst="rect">
            <a:avLst/>
          </a:prstGeom>
        </p:spPr>
      </p:pic>
      <p:pic>
        <p:nvPicPr>
          <p:cNvPr id="2" name="Imagen 1" descr="Logotipo&#10;&#10;Descripción generada automáticamente">
            <a:extLst>
              <a:ext uri="{FF2B5EF4-FFF2-40B4-BE49-F238E27FC236}">
                <a16:creationId xmlns:a16="http://schemas.microsoft.com/office/drawing/2014/main" id="{7C410DFA-60E9-BC27-DD8F-94D00982D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179184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7;p61">
            <a:extLst>
              <a:ext uri="{FF2B5EF4-FFF2-40B4-BE49-F238E27FC236}">
                <a16:creationId xmlns:a16="http://schemas.microsoft.com/office/drawing/2014/main" id="{A481E8F7-42B1-4742-9955-DBBF3786D28A}"/>
              </a:ext>
            </a:extLst>
          </p:cNvPr>
          <p:cNvSpPr txBox="1">
            <a:spLocks/>
          </p:cNvSpPr>
          <p:nvPr/>
        </p:nvSpPr>
        <p:spPr>
          <a:xfrm>
            <a:off x="1961132" y="812376"/>
            <a:ext cx="8333434" cy="946569"/>
          </a:xfrm>
          <a:prstGeom prst="rect">
            <a:avLst/>
          </a:prstGeom>
        </p:spPr>
        <p:txBody>
          <a:bodyPr spcFirstLastPara="1" wrap="square" lIns="91425" tIns="91425" rIns="91425" bIns="91425"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s" sz="3200" b="1" dirty="0">
                <a:solidFill>
                  <a:schemeClr val="bg2">
                    <a:lumMod val="50000"/>
                  </a:schemeClr>
                </a:solidFill>
              </a:rPr>
              <a:t>Monitoreo, evaluación y sistematización</a:t>
            </a:r>
            <a:endParaRPr kumimoji="0" lang="es-MX" sz="3200" b="1" i="0" u="none" strike="noStrike" kern="1200" cap="none" spc="0" normalizeH="0" baseline="0" noProof="0" dirty="0">
              <a:ln>
                <a:noFill/>
              </a:ln>
              <a:solidFill>
                <a:schemeClr val="bg2">
                  <a:lumMod val="50000"/>
                </a:schemeClr>
              </a:solidFill>
              <a:effectLst/>
              <a:uLnTx/>
              <a:uFillTx/>
              <a:latin typeface="Calibri Light" panose="020F0302020204030204"/>
              <a:ea typeface="+mj-ea"/>
              <a:cs typeface="+mj-cs"/>
            </a:endParaRPr>
          </a:p>
        </p:txBody>
      </p:sp>
      <p:cxnSp>
        <p:nvCxnSpPr>
          <p:cNvPr id="5" name="Straight Connector 4">
            <a:extLst>
              <a:ext uri="{FF2B5EF4-FFF2-40B4-BE49-F238E27FC236}">
                <a16:creationId xmlns:a16="http://schemas.microsoft.com/office/drawing/2014/main" id="{B7664ED0-9159-48FB-A737-B296D4157BA2}"/>
              </a:ext>
            </a:extLst>
          </p:cNvPr>
          <p:cNvCxnSpPr>
            <a:cxnSpLocks/>
          </p:cNvCxnSpPr>
          <p:nvPr/>
        </p:nvCxnSpPr>
        <p:spPr>
          <a:xfrm>
            <a:off x="0" y="1464765"/>
            <a:ext cx="8424297"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4B08D7B-73C0-4D62-8D88-63FF534E8A9B}"/>
              </a:ext>
            </a:extLst>
          </p:cNvPr>
          <p:cNvSpPr/>
          <p:nvPr/>
        </p:nvSpPr>
        <p:spPr>
          <a:xfrm>
            <a:off x="133740" y="568811"/>
            <a:ext cx="1578078" cy="150433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s-CL"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03319798-C05A-49B6-8B7C-0664906428BD}"/>
              </a:ext>
            </a:extLst>
          </p:cNvPr>
          <p:cNvSpPr/>
          <p:nvPr/>
        </p:nvSpPr>
        <p:spPr>
          <a:xfrm>
            <a:off x="291886" y="2484817"/>
            <a:ext cx="2200561" cy="94656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Google Shape;415;p62">
            <a:extLst>
              <a:ext uri="{FF2B5EF4-FFF2-40B4-BE49-F238E27FC236}">
                <a16:creationId xmlns:a16="http://schemas.microsoft.com/office/drawing/2014/main" id="{466C0051-3190-420D-BBA9-D7A0BCB88B09}"/>
              </a:ext>
            </a:extLst>
          </p:cNvPr>
          <p:cNvSpPr txBox="1">
            <a:spLocks/>
          </p:cNvSpPr>
          <p:nvPr/>
        </p:nvSpPr>
        <p:spPr>
          <a:xfrm>
            <a:off x="692282" y="2749524"/>
            <a:ext cx="1793010" cy="56586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s-MX" sz="2400" b="1" dirty="0">
                <a:solidFill>
                  <a:prstClr val="white"/>
                </a:solidFill>
                <a:latin typeface="Calibri" panose="020F0502020204030204"/>
              </a:rPr>
              <a:t>Monitoreo</a:t>
            </a:r>
            <a:endPar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F7E51C1-D0D0-4221-9375-B7A0A7D14E6C}"/>
              </a:ext>
            </a:extLst>
          </p:cNvPr>
          <p:cNvSpPr txBox="1"/>
          <p:nvPr/>
        </p:nvSpPr>
        <p:spPr>
          <a:xfrm>
            <a:off x="115677" y="3490001"/>
            <a:ext cx="3263946" cy="2862322"/>
          </a:xfrm>
          <a:prstGeom prst="rect">
            <a:avLst/>
          </a:prstGeom>
          <a:noFill/>
        </p:spPr>
        <p:txBody>
          <a:bodyPr wrap="square">
            <a:spAutoFit/>
          </a:bodyPr>
          <a:lstStyle/>
          <a:p>
            <a:pPr marL="457200" lvl="0" indent="-317500" algn="l" rtl="0">
              <a:spcBef>
                <a:spcPts val="1200"/>
              </a:spcBef>
              <a:spcAft>
                <a:spcPts val="0"/>
              </a:spcAft>
              <a:buSzPts val="1400"/>
              <a:buChar char="●"/>
            </a:pPr>
            <a:r>
              <a:rPr lang="es-MX" dirty="0"/>
              <a:t>Identificar los avances en el logro de productos y surgimiento de dificultades.</a:t>
            </a:r>
          </a:p>
          <a:p>
            <a:pPr marL="457200" lvl="0" indent="-317500" algn="l" rtl="0">
              <a:spcBef>
                <a:spcPts val="0"/>
              </a:spcBef>
              <a:spcAft>
                <a:spcPts val="0"/>
              </a:spcAft>
              <a:buSzPts val="1400"/>
              <a:buChar char="●"/>
            </a:pPr>
            <a:r>
              <a:rPr lang="es-MX" dirty="0"/>
              <a:t>Ajustar diseño inicial</a:t>
            </a:r>
          </a:p>
          <a:p>
            <a:pPr marL="457200" lvl="0" indent="-317500" algn="l" rtl="0">
              <a:spcBef>
                <a:spcPts val="0"/>
              </a:spcBef>
              <a:spcAft>
                <a:spcPts val="0"/>
              </a:spcAft>
              <a:buSzPts val="1400"/>
              <a:buChar char="●"/>
            </a:pPr>
            <a:r>
              <a:rPr lang="es-MX" dirty="0"/>
              <a:t>Obtener insumos para la evaluación inicial.</a:t>
            </a:r>
          </a:p>
          <a:p>
            <a:pPr marL="457200" lvl="0" indent="-317500" algn="l" rtl="0">
              <a:spcBef>
                <a:spcPts val="0"/>
              </a:spcBef>
              <a:spcAft>
                <a:spcPts val="0"/>
              </a:spcAft>
              <a:buSzPts val="1400"/>
              <a:buChar char="●"/>
            </a:pPr>
            <a:r>
              <a:rPr lang="es-MX" dirty="0"/>
              <a:t>Contar con información para tareas de comunicación y rendición de cuentas.</a:t>
            </a:r>
          </a:p>
        </p:txBody>
      </p:sp>
      <p:sp>
        <p:nvSpPr>
          <p:cNvPr id="14" name="Rectangle: Rounded Corners 13">
            <a:extLst>
              <a:ext uri="{FF2B5EF4-FFF2-40B4-BE49-F238E27FC236}">
                <a16:creationId xmlns:a16="http://schemas.microsoft.com/office/drawing/2014/main" id="{19DF1BA3-229A-46FB-BB77-CC7A4DD71BB6}"/>
              </a:ext>
            </a:extLst>
          </p:cNvPr>
          <p:cNvSpPr/>
          <p:nvPr/>
        </p:nvSpPr>
        <p:spPr>
          <a:xfrm>
            <a:off x="3534221" y="2484817"/>
            <a:ext cx="2585226" cy="94656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Google Shape;415;p62">
            <a:extLst>
              <a:ext uri="{FF2B5EF4-FFF2-40B4-BE49-F238E27FC236}">
                <a16:creationId xmlns:a16="http://schemas.microsoft.com/office/drawing/2014/main" id="{317FBBFA-EDCC-453B-B553-21E773051B3C}"/>
              </a:ext>
            </a:extLst>
          </p:cNvPr>
          <p:cNvSpPr txBox="1">
            <a:spLocks/>
          </p:cNvSpPr>
          <p:nvPr/>
        </p:nvSpPr>
        <p:spPr>
          <a:xfrm>
            <a:off x="3764257" y="2654899"/>
            <a:ext cx="2784150" cy="44107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rPr>
              <a:t>Herramientas</a:t>
            </a:r>
          </a:p>
        </p:txBody>
      </p:sp>
      <p:sp>
        <p:nvSpPr>
          <p:cNvPr id="16" name="Rectangle: Rounded Corners 15">
            <a:extLst>
              <a:ext uri="{FF2B5EF4-FFF2-40B4-BE49-F238E27FC236}">
                <a16:creationId xmlns:a16="http://schemas.microsoft.com/office/drawing/2014/main" id="{9834126E-75A1-4A14-B354-90B4FF423431}"/>
              </a:ext>
            </a:extLst>
          </p:cNvPr>
          <p:cNvSpPr/>
          <p:nvPr/>
        </p:nvSpPr>
        <p:spPr>
          <a:xfrm>
            <a:off x="6376877" y="2443885"/>
            <a:ext cx="2016846" cy="94656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Google Shape;415;p62">
            <a:extLst>
              <a:ext uri="{FF2B5EF4-FFF2-40B4-BE49-F238E27FC236}">
                <a16:creationId xmlns:a16="http://schemas.microsoft.com/office/drawing/2014/main" id="{B1DA7C0B-B79C-49F0-BFC3-A4539F190791}"/>
              </a:ext>
            </a:extLst>
          </p:cNvPr>
          <p:cNvSpPr txBox="1">
            <a:spLocks/>
          </p:cNvSpPr>
          <p:nvPr/>
        </p:nvSpPr>
        <p:spPr>
          <a:xfrm>
            <a:off x="6548407" y="2696630"/>
            <a:ext cx="1875890" cy="44107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s-MX" sz="2400" b="1" dirty="0">
                <a:solidFill>
                  <a:prstClr val="white"/>
                </a:solidFill>
                <a:latin typeface="Calibri" panose="020F0502020204030204"/>
              </a:rPr>
              <a:t>Evaluación</a:t>
            </a:r>
            <a:endPar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06707AF-F442-4F5F-9A25-D8F4F3C11497}"/>
              </a:ext>
            </a:extLst>
          </p:cNvPr>
          <p:cNvSpPr txBox="1"/>
          <p:nvPr/>
        </p:nvSpPr>
        <p:spPr>
          <a:xfrm>
            <a:off x="3299632" y="3605714"/>
            <a:ext cx="3054403" cy="2031325"/>
          </a:xfrm>
          <a:prstGeom prst="rect">
            <a:avLst/>
          </a:prstGeom>
          <a:noFill/>
        </p:spPr>
        <p:txBody>
          <a:bodyPr wrap="square">
            <a:spAutoFit/>
          </a:bodyPr>
          <a:lstStyle/>
          <a:p>
            <a:pPr marL="457200" lvl="0" indent="-317500" algn="l" rtl="0">
              <a:spcBef>
                <a:spcPts val="1200"/>
              </a:spcBef>
              <a:spcAft>
                <a:spcPts val="0"/>
              </a:spcAft>
              <a:buSzPts val="1400"/>
              <a:buChar char="●"/>
            </a:pPr>
            <a:r>
              <a:rPr lang="es-MX" dirty="0"/>
              <a:t>Informes de logro para la terminación de cada producto</a:t>
            </a:r>
          </a:p>
          <a:p>
            <a:pPr marL="457200" lvl="0" indent="-317500" algn="l" rtl="0">
              <a:spcBef>
                <a:spcPts val="0"/>
              </a:spcBef>
              <a:spcAft>
                <a:spcPts val="0"/>
              </a:spcAft>
              <a:buSzPts val="1400"/>
              <a:buChar char="●"/>
            </a:pPr>
            <a:r>
              <a:rPr lang="es-MX" dirty="0"/>
              <a:t>Informes de alertas tempranas sobre dificultades o retrasos en actividades</a:t>
            </a:r>
          </a:p>
        </p:txBody>
      </p:sp>
      <p:sp>
        <p:nvSpPr>
          <p:cNvPr id="23" name="TextBox 22">
            <a:extLst>
              <a:ext uri="{FF2B5EF4-FFF2-40B4-BE49-F238E27FC236}">
                <a16:creationId xmlns:a16="http://schemas.microsoft.com/office/drawing/2014/main" id="{1F884A64-D037-4EC7-8193-77B35EE918EE}"/>
              </a:ext>
            </a:extLst>
          </p:cNvPr>
          <p:cNvSpPr txBox="1"/>
          <p:nvPr/>
        </p:nvSpPr>
        <p:spPr>
          <a:xfrm>
            <a:off x="6353558" y="3596474"/>
            <a:ext cx="2689377" cy="1908215"/>
          </a:xfrm>
          <a:prstGeom prst="rect">
            <a:avLst/>
          </a:prstGeom>
          <a:noFill/>
        </p:spPr>
        <p:txBody>
          <a:bodyPr wrap="square">
            <a:spAutoFit/>
          </a:bodyPr>
          <a:lstStyle/>
          <a:p>
            <a:pPr marL="0" lvl="0" indent="0" algn="l" rtl="0">
              <a:spcBef>
                <a:spcPts val="1200"/>
              </a:spcBef>
              <a:spcAft>
                <a:spcPts val="0"/>
              </a:spcAft>
              <a:buNone/>
            </a:pPr>
            <a:r>
              <a:rPr lang="es-MX" dirty="0"/>
              <a:t>Requiere de una participación amplia.</a:t>
            </a:r>
          </a:p>
          <a:p>
            <a:pPr marL="457200" lvl="0" indent="-317500" algn="l" rtl="0">
              <a:spcBef>
                <a:spcPts val="1200"/>
              </a:spcBef>
              <a:spcAft>
                <a:spcPts val="0"/>
              </a:spcAft>
              <a:buSzPts val="1400"/>
              <a:buChar char="●"/>
            </a:pPr>
            <a:r>
              <a:rPr lang="es-MX" dirty="0"/>
              <a:t>Enfoque de equidad</a:t>
            </a:r>
          </a:p>
          <a:p>
            <a:pPr marL="457200" lvl="0" indent="-317500" algn="l" rtl="0">
              <a:spcBef>
                <a:spcPts val="0"/>
              </a:spcBef>
              <a:spcAft>
                <a:spcPts val="0"/>
              </a:spcAft>
              <a:buSzPts val="1400"/>
              <a:buChar char="●"/>
            </a:pPr>
            <a:r>
              <a:rPr lang="es-MX" dirty="0"/>
              <a:t>Atribución </a:t>
            </a:r>
          </a:p>
          <a:p>
            <a:pPr marL="457200" lvl="0" indent="-317500" algn="l" rtl="0">
              <a:spcBef>
                <a:spcPts val="0"/>
              </a:spcBef>
              <a:spcAft>
                <a:spcPts val="0"/>
              </a:spcAft>
              <a:buSzPts val="1400"/>
              <a:buChar char="●"/>
            </a:pPr>
            <a:r>
              <a:rPr lang="es-MX" dirty="0"/>
              <a:t>Pertinencia</a:t>
            </a:r>
          </a:p>
          <a:p>
            <a:pPr marL="457200" lvl="0" indent="-317500" algn="l" rtl="0">
              <a:spcBef>
                <a:spcPts val="0"/>
              </a:spcBef>
              <a:spcAft>
                <a:spcPts val="0"/>
              </a:spcAft>
              <a:buSzPts val="1400"/>
              <a:buChar char="●"/>
            </a:pPr>
            <a:r>
              <a:rPr lang="es-MX" dirty="0"/>
              <a:t>Sustentabilidad</a:t>
            </a:r>
          </a:p>
        </p:txBody>
      </p:sp>
      <p:sp>
        <p:nvSpPr>
          <p:cNvPr id="25" name="Rectangle: Rounded Corners 24">
            <a:extLst>
              <a:ext uri="{FF2B5EF4-FFF2-40B4-BE49-F238E27FC236}">
                <a16:creationId xmlns:a16="http://schemas.microsoft.com/office/drawing/2014/main" id="{CBBC495E-B68B-4DFA-97CD-4101180764A1}"/>
              </a:ext>
            </a:extLst>
          </p:cNvPr>
          <p:cNvSpPr/>
          <p:nvPr/>
        </p:nvSpPr>
        <p:spPr>
          <a:xfrm>
            <a:off x="9237784" y="2420439"/>
            <a:ext cx="2438908" cy="946569"/>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Google Shape;415;p62">
            <a:extLst>
              <a:ext uri="{FF2B5EF4-FFF2-40B4-BE49-F238E27FC236}">
                <a16:creationId xmlns:a16="http://schemas.microsoft.com/office/drawing/2014/main" id="{1E37CFD9-660B-4A81-A1E4-9C4BC9F379E3}"/>
              </a:ext>
            </a:extLst>
          </p:cNvPr>
          <p:cNvSpPr txBox="1">
            <a:spLocks/>
          </p:cNvSpPr>
          <p:nvPr/>
        </p:nvSpPr>
        <p:spPr>
          <a:xfrm>
            <a:off x="9391377" y="2684264"/>
            <a:ext cx="2611107" cy="54767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s-MX" sz="2400" b="1" dirty="0">
                <a:solidFill>
                  <a:prstClr val="white"/>
                </a:solidFill>
                <a:latin typeface="Calibri" panose="020F0502020204030204"/>
              </a:rPr>
              <a:t>Sistematización</a:t>
            </a:r>
            <a:endParaRPr kumimoji="0" lang="es-MX"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24F1299-37F6-4B8B-8042-FA456B23B648}"/>
              </a:ext>
            </a:extLst>
          </p:cNvPr>
          <p:cNvSpPr txBox="1"/>
          <p:nvPr/>
        </p:nvSpPr>
        <p:spPr>
          <a:xfrm>
            <a:off x="9144071" y="3693788"/>
            <a:ext cx="2784150" cy="923330"/>
          </a:xfrm>
          <a:prstGeom prst="rect">
            <a:avLst/>
          </a:prstGeom>
          <a:noFill/>
        </p:spPr>
        <p:txBody>
          <a:bodyPr wrap="square">
            <a:spAutoFit/>
          </a:bodyPr>
          <a:lstStyle/>
          <a:p>
            <a:pPr marL="457200" lvl="0" indent="-317500" algn="l" rtl="0">
              <a:spcBef>
                <a:spcPts val="1200"/>
              </a:spcBef>
              <a:spcAft>
                <a:spcPts val="0"/>
              </a:spcAft>
              <a:buSzPts val="1400"/>
              <a:buChar char="●"/>
            </a:pPr>
            <a:r>
              <a:rPr lang="es-MX" dirty="0"/>
              <a:t>Innovación</a:t>
            </a:r>
          </a:p>
          <a:p>
            <a:pPr marL="457200" lvl="0" indent="-317500" algn="l" rtl="0">
              <a:spcBef>
                <a:spcPts val="0"/>
              </a:spcBef>
              <a:spcAft>
                <a:spcPts val="0"/>
              </a:spcAft>
              <a:buSzPts val="1400"/>
              <a:buChar char="●"/>
            </a:pPr>
            <a:r>
              <a:rPr lang="es-MX" dirty="0"/>
              <a:t>Buenas prácticas</a:t>
            </a:r>
          </a:p>
          <a:p>
            <a:pPr marL="457200" lvl="0" indent="-317500" algn="l" rtl="0">
              <a:spcBef>
                <a:spcPts val="0"/>
              </a:spcBef>
              <a:spcAft>
                <a:spcPts val="0"/>
              </a:spcAft>
              <a:buSzPts val="1400"/>
              <a:buChar char="●"/>
            </a:pPr>
            <a:r>
              <a:rPr lang="es-MX" dirty="0"/>
              <a:t>Lecciones aprendidas</a:t>
            </a:r>
            <a:endParaRPr lang="es-CL" dirty="0"/>
          </a:p>
        </p:txBody>
      </p:sp>
      <p:pic>
        <p:nvPicPr>
          <p:cNvPr id="2" name="Imagen 1" descr="Logotipo&#10;&#10;Descripción generada automáticamente">
            <a:extLst>
              <a:ext uri="{FF2B5EF4-FFF2-40B4-BE49-F238E27FC236}">
                <a16:creationId xmlns:a16="http://schemas.microsoft.com/office/drawing/2014/main" id="{708EB236-0D72-E486-5321-A597285C2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277226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1">
            <a:extLst>
              <a:ext uri="{FF2B5EF4-FFF2-40B4-BE49-F238E27FC236}">
                <a16:creationId xmlns:a16="http://schemas.microsoft.com/office/drawing/2014/main" id="{9EB72F73-EE3C-4A1D-892E-5057CB998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02" y="1801277"/>
            <a:ext cx="3807340" cy="3796938"/>
          </a:xfrm>
          <a:prstGeom prst="rect">
            <a:avLst/>
          </a:prstGeom>
          <a:ln>
            <a:noFill/>
          </a:ln>
        </p:spPr>
      </p:pic>
      <p:sp>
        <p:nvSpPr>
          <p:cNvPr id="3" name="TextBox 2">
            <a:extLst>
              <a:ext uri="{FF2B5EF4-FFF2-40B4-BE49-F238E27FC236}">
                <a16:creationId xmlns:a16="http://schemas.microsoft.com/office/drawing/2014/main" id="{BD36E4AE-AB82-4F3F-9B3D-200A50CBC30F}"/>
              </a:ext>
            </a:extLst>
          </p:cNvPr>
          <p:cNvSpPr txBox="1"/>
          <p:nvPr/>
        </p:nvSpPr>
        <p:spPr>
          <a:xfrm flipH="1">
            <a:off x="5396132" y="2545584"/>
            <a:ext cx="6658708" cy="1754326"/>
          </a:xfrm>
          <a:prstGeom prst="rect">
            <a:avLst/>
          </a:prstGeom>
          <a:noFill/>
        </p:spPr>
        <p:txBody>
          <a:bodyPr wrap="square" rtlCol="0">
            <a:spAutoFit/>
          </a:bodyPr>
          <a:lstStyle/>
          <a:p>
            <a:r>
              <a:rPr lang="es-MX" sz="3600" b="1" dirty="0">
                <a:solidFill>
                  <a:schemeClr val="bg2">
                    <a:lumMod val="50000"/>
                  </a:schemeClr>
                </a:solidFill>
              </a:rPr>
              <a:t>Inversión Social/Relacionamiento comunitario y Participación de NNA</a:t>
            </a:r>
            <a:endParaRPr lang="es-CL" sz="3600" b="1" dirty="0">
              <a:solidFill>
                <a:schemeClr val="bg2">
                  <a:lumMod val="50000"/>
                </a:schemeClr>
              </a:solidFill>
            </a:endParaRPr>
          </a:p>
        </p:txBody>
      </p:sp>
      <p:cxnSp>
        <p:nvCxnSpPr>
          <p:cNvPr id="6" name="Straight Connector 5">
            <a:extLst>
              <a:ext uri="{FF2B5EF4-FFF2-40B4-BE49-F238E27FC236}">
                <a16:creationId xmlns:a16="http://schemas.microsoft.com/office/drawing/2014/main" id="{7754B107-E2C5-435C-B399-21AF01E2EFFE}"/>
              </a:ext>
            </a:extLst>
          </p:cNvPr>
          <p:cNvCxnSpPr/>
          <p:nvPr/>
        </p:nvCxnSpPr>
        <p:spPr>
          <a:xfrm flipH="1">
            <a:off x="5533292" y="4525108"/>
            <a:ext cx="6658708"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pic>
        <p:nvPicPr>
          <p:cNvPr id="5" name="Imagen 4" descr="Logotipo&#10;&#10;Descripción generada automáticamente">
            <a:extLst>
              <a:ext uri="{FF2B5EF4-FFF2-40B4-BE49-F238E27FC236}">
                <a16:creationId xmlns:a16="http://schemas.microsoft.com/office/drawing/2014/main" id="{496BCF3A-AF5D-F621-8709-81A32A044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78889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C79A5A-499B-459B-8E9E-928185BDD6AE}"/>
              </a:ext>
            </a:extLst>
          </p:cNvPr>
          <p:cNvSpPr/>
          <p:nvPr/>
        </p:nvSpPr>
        <p:spPr>
          <a:xfrm>
            <a:off x="744416" y="1579626"/>
            <a:ext cx="3175000" cy="1503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Diagnóstico , Análisis de Situación</a:t>
            </a:r>
            <a:endParaRPr lang="es-CL" sz="2400" b="1" dirty="0"/>
          </a:p>
        </p:txBody>
      </p:sp>
      <p:sp>
        <p:nvSpPr>
          <p:cNvPr id="5" name="TextBox 4">
            <a:extLst>
              <a:ext uri="{FF2B5EF4-FFF2-40B4-BE49-F238E27FC236}">
                <a16:creationId xmlns:a16="http://schemas.microsoft.com/office/drawing/2014/main" id="{AACB143B-A5AC-4D34-B7B2-0928930C954C}"/>
              </a:ext>
            </a:extLst>
          </p:cNvPr>
          <p:cNvSpPr txBox="1"/>
          <p:nvPr/>
        </p:nvSpPr>
        <p:spPr>
          <a:xfrm>
            <a:off x="4243755" y="1823386"/>
            <a:ext cx="7620000" cy="1015663"/>
          </a:xfrm>
          <a:prstGeom prst="rect">
            <a:avLst/>
          </a:prstGeom>
          <a:noFill/>
        </p:spPr>
        <p:txBody>
          <a:bodyPr wrap="square">
            <a:spAutoFit/>
          </a:bodyPr>
          <a:lstStyle/>
          <a:p>
            <a:pPr marL="342900" indent="-342900">
              <a:buFont typeface="Arial" panose="020B0604020202020204" pitchFamily="34" charset="0"/>
              <a:buChar char="•"/>
            </a:pPr>
            <a:r>
              <a:rPr lang="es-MX" sz="2000" dirty="0"/>
              <a:t>¿Dieron su opinión sobre el problema y sus causas? </a:t>
            </a:r>
          </a:p>
          <a:p>
            <a:pPr marL="342900" indent="-342900">
              <a:buFont typeface="Arial" panose="020B0604020202020204" pitchFamily="34" charset="0"/>
              <a:buChar char="•"/>
            </a:pPr>
            <a:r>
              <a:rPr lang="es-MX" sz="2000" dirty="0"/>
              <a:t> ¿Existe alguna dificultad para la participación de los niños?</a:t>
            </a:r>
          </a:p>
          <a:p>
            <a:pPr marL="342900" indent="-342900">
              <a:buFont typeface="Arial" panose="020B0604020202020204" pitchFamily="34" charset="0"/>
              <a:buChar char="•"/>
            </a:pPr>
            <a:r>
              <a:rPr lang="es-MX" sz="2000" dirty="0"/>
              <a:t> ¿Es considerado como parte del problema priorizado?</a:t>
            </a:r>
            <a:endParaRPr lang="es-CL" sz="2000" dirty="0"/>
          </a:p>
        </p:txBody>
      </p:sp>
      <p:sp>
        <p:nvSpPr>
          <p:cNvPr id="6" name="Rectangle: Rounded Corners 5">
            <a:extLst>
              <a:ext uri="{FF2B5EF4-FFF2-40B4-BE49-F238E27FC236}">
                <a16:creationId xmlns:a16="http://schemas.microsoft.com/office/drawing/2014/main" id="{5EA5FA3B-FF56-4284-9609-78D7E7964CB1}"/>
              </a:ext>
            </a:extLst>
          </p:cNvPr>
          <p:cNvSpPr/>
          <p:nvPr/>
        </p:nvSpPr>
        <p:spPr>
          <a:xfrm>
            <a:off x="3919415" y="1579626"/>
            <a:ext cx="7619999" cy="1503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angle: Rounded Corners 6">
            <a:extLst>
              <a:ext uri="{FF2B5EF4-FFF2-40B4-BE49-F238E27FC236}">
                <a16:creationId xmlns:a16="http://schemas.microsoft.com/office/drawing/2014/main" id="{80E57F97-6DB5-400C-9B4D-8C9AEAAD7355}"/>
              </a:ext>
            </a:extLst>
          </p:cNvPr>
          <p:cNvSpPr/>
          <p:nvPr/>
        </p:nvSpPr>
        <p:spPr>
          <a:xfrm>
            <a:off x="744416" y="3082810"/>
            <a:ext cx="3175000" cy="203132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Diseño Implementación Programa</a:t>
            </a:r>
            <a:endParaRPr lang="es-CL" sz="2400" b="1" dirty="0"/>
          </a:p>
        </p:txBody>
      </p:sp>
      <p:sp>
        <p:nvSpPr>
          <p:cNvPr id="8" name="Rectangle: Rounded Corners 7">
            <a:extLst>
              <a:ext uri="{FF2B5EF4-FFF2-40B4-BE49-F238E27FC236}">
                <a16:creationId xmlns:a16="http://schemas.microsoft.com/office/drawing/2014/main" id="{EF9DC240-8870-4E5F-BACC-3866B13E8745}"/>
              </a:ext>
            </a:extLst>
          </p:cNvPr>
          <p:cNvSpPr/>
          <p:nvPr/>
        </p:nvSpPr>
        <p:spPr>
          <a:xfrm>
            <a:off x="3919416" y="3077475"/>
            <a:ext cx="7619998" cy="204199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TextBox 9">
            <a:extLst>
              <a:ext uri="{FF2B5EF4-FFF2-40B4-BE49-F238E27FC236}">
                <a16:creationId xmlns:a16="http://schemas.microsoft.com/office/drawing/2014/main" id="{A5AAEF7C-E7AD-440A-B2D6-D19352C5944C}"/>
              </a:ext>
            </a:extLst>
          </p:cNvPr>
          <p:cNvSpPr txBox="1"/>
          <p:nvPr/>
        </p:nvSpPr>
        <p:spPr>
          <a:xfrm>
            <a:off x="4243755" y="3321236"/>
            <a:ext cx="7264400" cy="1754326"/>
          </a:xfrm>
          <a:prstGeom prst="rect">
            <a:avLst/>
          </a:prstGeom>
          <a:noFill/>
        </p:spPr>
        <p:txBody>
          <a:bodyPr wrap="square">
            <a:spAutoFit/>
          </a:bodyPr>
          <a:lstStyle/>
          <a:p>
            <a:pPr marL="285750" indent="-285750">
              <a:buFont typeface="Arial" panose="020B0604020202020204" pitchFamily="34" charset="0"/>
              <a:buChar char="•"/>
            </a:pPr>
            <a:r>
              <a:rPr lang="es-MX" dirty="0"/>
              <a:t>¿Los niños participaron en la identificación de posibles soluciones? ¿Cuentan los niños pertenecientes a la población destinataria con la posibilidad de influenciar la definición de los objetivos? </a:t>
            </a:r>
          </a:p>
          <a:p>
            <a:pPr marL="285750" indent="-285750">
              <a:buFont typeface="Arial" panose="020B0604020202020204" pitchFamily="34" charset="0"/>
              <a:buChar char="•"/>
            </a:pPr>
            <a:r>
              <a:rPr lang="es-MX" dirty="0"/>
              <a:t>¿El diseño del proyecto contempla cómo serán empoderados los niños? (</a:t>
            </a:r>
          </a:p>
          <a:p>
            <a:r>
              <a:rPr lang="es-MX" dirty="0"/>
              <a:t>Por ejemplo: asistencia para conformar su propia organización, acceso a información, etc.).</a:t>
            </a:r>
            <a:endParaRPr lang="es-CL" dirty="0"/>
          </a:p>
        </p:txBody>
      </p:sp>
      <p:sp>
        <p:nvSpPr>
          <p:cNvPr id="11" name="Rectangle: Rounded Corners 10">
            <a:extLst>
              <a:ext uri="{FF2B5EF4-FFF2-40B4-BE49-F238E27FC236}">
                <a16:creationId xmlns:a16="http://schemas.microsoft.com/office/drawing/2014/main" id="{13182115-D581-471C-A430-FC213B753F7D}"/>
              </a:ext>
            </a:extLst>
          </p:cNvPr>
          <p:cNvSpPr/>
          <p:nvPr/>
        </p:nvSpPr>
        <p:spPr>
          <a:xfrm>
            <a:off x="744415" y="5099402"/>
            <a:ext cx="3175000" cy="137943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Evaluación</a:t>
            </a:r>
            <a:endParaRPr lang="es-CL" sz="2400" b="1" dirty="0"/>
          </a:p>
        </p:txBody>
      </p:sp>
      <p:sp>
        <p:nvSpPr>
          <p:cNvPr id="12" name="Rectangle: Rounded Corners 11">
            <a:extLst>
              <a:ext uri="{FF2B5EF4-FFF2-40B4-BE49-F238E27FC236}">
                <a16:creationId xmlns:a16="http://schemas.microsoft.com/office/drawing/2014/main" id="{15C84721-FC04-438D-AC0A-1EFB25DF0AB6}"/>
              </a:ext>
            </a:extLst>
          </p:cNvPr>
          <p:cNvSpPr/>
          <p:nvPr/>
        </p:nvSpPr>
        <p:spPr>
          <a:xfrm>
            <a:off x="3919416" y="5145900"/>
            <a:ext cx="7619998" cy="15417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TextBox 13">
            <a:extLst>
              <a:ext uri="{FF2B5EF4-FFF2-40B4-BE49-F238E27FC236}">
                <a16:creationId xmlns:a16="http://schemas.microsoft.com/office/drawing/2014/main" id="{6E805B54-ABF9-4A12-B67C-2F1AFC60F32F}"/>
              </a:ext>
            </a:extLst>
          </p:cNvPr>
          <p:cNvSpPr txBox="1"/>
          <p:nvPr/>
        </p:nvSpPr>
        <p:spPr>
          <a:xfrm>
            <a:off x="4212497" y="5278505"/>
            <a:ext cx="7235088" cy="1200329"/>
          </a:xfrm>
          <a:prstGeom prst="rect">
            <a:avLst/>
          </a:prstGeom>
          <a:noFill/>
        </p:spPr>
        <p:txBody>
          <a:bodyPr wrap="square">
            <a:spAutoFit/>
          </a:bodyPr>
          <a:lstStyle/>
          <a:p>
            <a:r>
              <a:rPr lang="es-MX" dirty="0"/>
              <a:t>• ¿El monitoreo incorpora el seguimiento de las soluciones esperadas por los niños destinatarios? </a:t>
            </a:r>
          </a:p>
          <a:p>
            <a:r>
              <a:rPr lang="es-MX" dirty="0"/>
              <a:t> ¿Se indaga sobre la opinión y la percepción de los niños destinatarios respecto del proyecto, su implementación y los resultados obtenidos? •</a:t>
            </a:r>
            <a:endParaRPr lang="es-CL" dirty="0"/>
          </a:p>
        </p:txBody>
      </p:sp>
      <p:sp>
        <p:nvSpPr>
          <p:cNvPr id="16" name="TextBox 15">
            <a:extLst>
              <a:ext uri="{FF2B5EF4-FFF2-40B4-BE49-F238E27FC236}">
                <a16:creationId xmlns:a16="http://schemas.microsoft.com/office/drawing/2014/main" id="{B027902C-D845-4E43-BB15-5757A2C659A2}"/>
              </a:ext>
            </a:extLst>
          </p:cNvPr>
          <p:cNvSpPr txBox="1"/>
          <p:nvPr/>
        </p:nvSpPr>
        <p:spPr>
          <a:xfrm>
            <a:off x="902674" y="293586"/>
            <a:ext cx="10636740" cy="1077218"/>
          </a:xfrm>
          <a:prstGeom prst="rect">
            <a:avLst/>
          </a:prstGeom>
          <a:noFill/>
        </p:spPr>
        <p:txBody>
          <a:bodyPr wrap="square">
            <a:spAutoFit/>
          </a:bodyPr>
          <a:lstStyle/>
          <a:p>
            <a:r>
              <a:rPr lang="es-MX" sz="3200" b="1" dirty="0">
                <a:solidFill>
                  <a:schemeClr val="bg2">
                    <a:lumMod val="50000"/>
                  </a:schemeClr>
                </a:solidFill>
              </a:rPr>
              <a:t>La participación en las diferentes instancias del ciclo de proyecto</a:t>
            </a:r>
            <a:endParaRPr lang="es-CL" sz="3200" b="1" dirty="0">
              <a:solidFill>
                <a:schemeClr val="bg2">
                  <a:lumMod val="50000"/>
                </a:schemeClr>
              </a:solidFill>
            </a:endParaRPr>
          </a:p>
        </p:txBody>
      </p:sp>
      <p:cxnSp>
        <p:nvCxnSpPr>
          <p:cNvPr id="17" name="Straight Connector 16">
            <a:extLst>
              <a:ext uri="{FF2B5EF4-FFF2-40B4-BE49-F238E27FC236}">
                <a16:creationId xmlns:a16="http://schemas.microsoft.com/office/drawing/2014/main" id="{EF5CE2D2-E2E8-4577-B546-AF194A59BEA7}"/>
              </a:ext>
            </a:extLst>
          </p:cNvPr>
          <p:cNvCxnSpPr>
            <a:cxnSpLocks/>
          </p:cNvCxnSpPr>
          <p:nvPr/>
        </p:nvCxnSpPr>
        <p:spPr>
          <a:xfrm>
            <a:off x="0" y="1442777"/>
            <a:ext cx="8424297"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pic>
        <p:nvPicPr>
          <p:cNvPr id="2" name="Imagen 1" descr="Logotipo&#10;&#10;Descripción generada automáticamente">
            <a:extLst>
              <a:ext uri="{FF2B5EF4-FFF2-40B4-BE49-F238E27FC236}">
                <a16:creationId xmlns:a16="http://schemas.microsoft.com/office/drawing/2014/main" id="{BCE7D54A-F5D9-47D9-C6E5-37B697C18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697" y="227957"/>
            <a:ext cx="1247258" cy="1247258"/>
          </a:xfrm>
          <a:prstGeom prst="rect">
            <a:avLst/>
          </a:prstGeom>
        </p:spPr>
      </p:pic>
    </p:spTree>
    <p:extLst>
      <p:ext uri="{BB962C8B-B14F-4D97-AF65-F5344CB8AC3E}">
        <p14:creationId xmlns:p14="http://schemas.microsoft.com/office/powerpoint/2010/main" val="239380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c 17">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E3E661-17A2-4D6C-B85C-A0B2B1FF7825}"/>
              </a:ext>
            </a:extLst>
          </p:cNvPr>
          <p:cNvSpPr txBox="1"/>
          <p:nvPr/>
        </p:nvSpPr>
        <p:spPr>
          <a:xfrm>
            <a:off x="892817" y="1370171"/>
            <a:ext cx="4425551"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b="1" dirty="0">
                <a:solidFill>
                  <a:srgbClr val="FFFFFF"/>
                </a:solidFill>
                <a:latin typeface="+mj-lt"/>
                <a:ea typeface="+mj-ea"/>
                <a:cs typeface="+mj-cs"/>
              </a:rPr>
              <a:t>¿</a:t>
            </a:r>
            <a:r>
              <a:rPr lang="en-US" sz="3300" b="1" dirty="0" err="1">
                <a:solidFill>
                  <a:srgbClr val="FFFFFF"/>
                </a:solidFill>
                <a:latin typeface="+mj-lt"/>
                <a:ea typeface="+mj-ea"/>
                <a:cs typeface="+mj-cs"/>
              </a:rPr>
              <a:t>Cómo</a:t>
            </a:r>
            <a:r>
              <a:rPr lang="en-US" sz="3300" b="1" dirty="0">
                <a:solidFill>
                  <a:srgbClr val="FFFFFF"/>
                </a:solidFill>
                <a:latin typeface="+mj-lt"/>
                <a:ea typeface="+mj-ea"/>
                <a:cs typeface="+mj-cs"/>
              </a:rPr>
              <a:t> </a:t>
            </a:r>
            <a:r>
              <a:rPr lang="en-US" sz="3300" b="1" dirty="0" err="1">
                <a:solidFill>
                  <a:srgbClr val="FFFFFF"/>
                </a:solidFill>
                <a:latin typeface="+mj-lt"/>
                <a:ea typeface="+mj-ea"/>
                <a:cs typeface="+mj-cs"/>
              </a:rPr>
              <a:t>poder</a:t>
            </a:r>
            <a:r>
              <a:rPr lang="en-US" sz="3300" b="1" dirty="0">
                <a:solidFill>
                  <a:srgbClr val="FFFFFF"/>
                </a:solidFill>
                <a:latin typeface="+mj-lt"/>
                <a:ea typeface="+mj-ea"/>
                <a:cs typeface="+mj-cs"/>
              </a:rPr>
              <a:t> </a:t>
            </a:r>
            <a:r>
              <a:rPr lang="en-US" sz="3300" b="1" dirty="0" err="1">
                <a:solidFill>
                  <a:srgbClr val="FFFFFF"/>
                </a:solidFill>
                <a:latin typeface="+mj-lt"/>
                <a:ea typeface="+mj-ea"/>
                <a:cs typeface="+mj-cs"/>
              </a:rPr>
              <a:t>reportar</a:t>
            </a:r>
            <a:r>
              <a:rPr lang="en-US" sz="3300" b="1" dirty="0">
                <a:solidFill>
                  <a:srgbClr val="FFFFFF"/>
                </a:solidFill>
                <a:latin typeface="+mj-lt"/>
                <a:ea typeface="+mj-ea"/>
                <a:cs typeface="+mj-cs"/>
              </a:rPr>
              <a:t> la </a:t>
            </a:r>
            <a:r>
              <a:rPr lang="en-US" sz="3300" b="1" dirty="0" err="1">
                <a:solidFill>
                  <a:srgbClr val="FFFFFF"/>
                </a:solidFill>
                <a:latin typeface="+mj-lt"/>
                <a:ea typeface="+mj-ea"/>
                <a:cs typeface="+mj-cs"/>
              </a:rPr>
              <a:t>Inversión</a:t>
            </a:r>
            <a:r>
              <a:rPr lang="en-US" sz="3300" b="1" dirty="0">
                <a:solidFill>
                  <a:srgbClr val="FFFFFF"/>
                </a:solidFill>
                <a:latin typeface="+mj-lt"/>
                <a:ea typeface="+mj-ea"/>
                <a:cs typeface="+mj-cs"/>
              </a:rPr>
              <a:t> Social </a:t>
            </a:r>
            <a:r>
              <a:rPr lang="en-US" sz="3300" b="1" dirty="0" err="1">
                <a:solidFill>
                  <a:srgbClr val="FFFFFF"/>
                </a:solidFill>
                <a:latin typeface="+mj-lt"/>
                <a:ea typeface="+mj-ea"/>
                <a:cs typeface="+mj-cs"/>
              </a:rPr>
              <a:t>Empresarial</a:t>
            </a:r>
            <a:r>
              <a:rPr lang="en-US" sz="3300" b="1" dirty="0">
                <a:solidFill>
                  <a:srgbClr val="FFFFFF"/>
                </a:solidFill>
                <a:latin typeface="+mj-lt"/>
                <a:ea typeface="+mj-ea"/>
                <a:cs typeface="+mj-cs"/>
              </a:rPr>
              <a:t> con </a:t>
            </a:r>
            <a:r>
              <a:rPr lang="en-US" sz="3300" b="1" dirty="0" err="1">
                <a:solidFill>
                  <a:srgbClr val="FFFFFF"/>
                </a:solidFill>
                <a:latin typeface="+mj-lt"/>
                <a:ea typeface="+mj-ea"/>
                <a:cs typeface="+mj-cs"/>
              </a:rPr>
              <a:t>una</a:t>
            </a:r>
            <a:r>
              <a:rPr lang="en-US" sz="3300" b="1" dirty="0">
                <a:solidFill>
                  <a:srgbClr val="FFFFFF"/>
                </a:solidFill>
                <a:latin typeface="+mj-lt"/>
                <a:ea typeface="+mj-ea"/>
                <a:cs typeface="+mj-cs"/>
              </a:rPr>
              <a:t> </a:t>
            </a:r>
            <a:r>
              <a:rPr lang="en-US" sz="3300" b="1" dirty="0" err="1">
                <a:solidFill>
                  <a:srgbClr val="FFFFFF"/>
                </a:solidFill>
                <a:latin typeface="+mj-lt"/>
                <a:ea typeface="+mj-ea"/>
                <a:cs typeface="+mj-cs"/>
              </a:rPr>
              <a:t>perspectiva</a:t>
            </a:r>
            <a:r>
              <a:rPr lang="en-US" sz="3300" b="1" dirty="0">
                <a:solidFill>
                  <a:srgbClr val="FFFFFF"/>
                </a:solidFill>
                <a:latin typeface="+mj-lt"/>
                <a:ea typeface="+mj-ea"/>
                <a:cs typeface="+mj-cs"/>
              </a:rPr>
              <a:t> de derechos?</a:t>
            </a:r>
          </a:p>
        </p:txBody>
      </p:sp>
      <p:sp>
        <p:nvSpPr>
          <p:cNvPr id="20" name="Oval 19">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7">
            <a:extLst>
              <a:ext uri="{FF2B5EF4-FFF2-40B4-BE49-F238E27FC236}">
                <a16:creationId xmlns:a16="http://schemas.microsoft.com/office/drawing/2014/main" id="{A76F48B4-889E-4497-A531-C334A1BBB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21640" y="270180"/>
            <a:ext cx="1564659"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Imagen 4" descr="Logotipo&#10;&#10;Descripción generada automáticamente">
            <a:extLst>
              <a:ext uri="{FF2B5EF4-FFF2-40B4-BE49-F238E27FC236}">
                <a16:creationId xmlns:a16="http://schemas.microsoft.com/office/drawing/2014/main" id="{8E40C55E-5689-F9FC-2CE6-EF9E26A62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77846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C474D6C-5D0B-4CE3-8137-9F0D30484A9B}"/>
              </a:ext>
            </a:extLst>
          </p:cNvPr>
          <p:cNvGraphicFramePr>
            <a:graphicFrameLocks noGrp="1"/>
          </p:cNvGraphicFramePr>
          <p:nvPr>
            <p:extLst>
              <p:ext uri="{D42A27DB-BD31-4B8C-83A1-F6EECF244321}">
                <p14:modId xmlns:p14="http://schemas.microsoft.com/office/powerpoint/2010/main" val="16895524"/>
              </p:ext>
            </p:extLst>
          </p:nvPr>
        </p:nvGraphicFramePr>
        <p:xfrm>
          <a:off x="506360" y="33444"/>
          <a:ext cx="11563720" cy="6918960"/>
        </p:xfrm>
        <a:graphic>
          <a:graphicData uri="http://schemas.openxmlformats.org/drawingml/2006/table">
            <a:tbl>
              <a:tblPr firstRow="1" bandRow="1">
                <a:tableStyleId>{5C22544A-7EE6-4342-B048-85BDC9FD1C3A}</a:tableStyleId>
              </a:tblPr>
              <a:tblGrid>
                <a:gridCol w="1927287">
                  <a:extLst>
                    <a:ext uri="{9D8B030D-6E8A-4147-A177-3AD203B41FA5}">
                      <a16:colId xmlns:a16="http://schemas.microsoft.com/office/drawing/2014/main" val="2754911701"/>
                    </a:ext>
                  </a:extLst>
                </a:gridCol>
                <a:gridCol w="2918898">
                  <a:extLst>
                    <a:ext uri="{9D8B030D-6E8A-4147-A177-3AD203B41FA5}">
                      <a16:colId xmlns:a16="http://schemas.microsoft.com/office/drawing/2014/main" val="839097676"/>
                    </a:ext>
                  </a:extLst>
                </a:gridCol>
                <a:gridCol w="1601835">
                  <a:extLst>
                    <a:ext uri="{9D8B030D-6E8A-4147-A177-3AD203B41FA5}">
                      <a16:colId xmlns:a16="http://schemas.microsoft.com/office/drawing/2014/main" val="3283891592"/>
                    </a:ext>
                  </a:extLst>
                </a:gridCol>
                <a:gridCol w="1540812">
                  <a:extLst>
                    <a:ext uri="{9D8B030D-6E8A-4147-A177-3AD203B41FA5}">
                      <a16:colId xmlns:a16="http://schemas.microsoft.com/office/drawing/2014/main" val="628589179"/>
                    </a:ext>
                  </a:extLst>
                </a:gridCol>
                <a:gridCol w="1647601">
                  <a:extLst>
                    <a:ext uri="{9D8B030D-6E8A-4147-A177-3AD203B41FA5}">
                      <a16:colId xmlns:a16="http://schemas.microsoft.com/office/drawing/2014/main" val="4121710125"/>
                    </a:ext>
                  </a:extLst>
                </a:gridCol>
                <a:gridCol w="1927287">
                  <a:extLst>
                    <a:ext uri="{9D8B030D-6E8A-4147-A177-3AD203B41FA5}">
                      <a16:colId xmlns:a16="http://schemas.microsoft.com/office/drawing/2014/main" val="137320069"/>
                    </a:ext>
                  </a:extLst>
                </a:gridCol>
              </a:tblGrid>
              <a:tr h="370840">
                <a:tc>
                  <a:txBody>
                    <a:bodyPr/>
                    <a:lstStyle/>
                    <a:p>
                      <a:r>
                        <a:rPr lang="es-MX" dirty="0"/>
                        <a:t>Programas Inversión Social</a:t>
                      </a:r>
                      <a:endParaRPr lang="es-CL" dirty="0"/>
                    </a:p>
                  </a:txBody>
                  <a:tcPr/>
                </a:tc>
                <a:tc>
                  <a:txBody>
                    <a:bodyPr/>
                    <a:lstStyle/>
                    <a:p>
                      <a:r>
                        <a:rPr lang="es-MX" dirty="0"/>
                        <a:t>Objetivo</a:t>
                      </a:r>
                      <a:endParaRPr lang="es-CL" dirty="0"/>
                    </a:p>
                  </a:txBody>
                  <a:tcPr/>
                </a:tc>
                <a:tc>
                  <a:txBody>
                    <a:bodyPr/>
                    <a:lstStyle/>
                    <a:p>
                      <a:r>
                        <a:rPr lang="es-MX" dirty="0"/>
                        <a:t>Beneficiarios</a:t>
                      </a:r>
                      <a:endParaRPr lang="es-CL" dirty="0"/>
                    </a:p>
                  </a:txBody>
                  <a:tcPr/>
                </a:tc>
                <a:tc>
                  <a:txBody>
                    <a:bodyPr/>
                    <a:lstStyle/>
                    <a:p>
                      <a:r>
                        <a:rPr lang="es-MX" dirty="0"/>
                        <a:t>Alcance</a:t>
                      </a:r>
                      <a:endParaRPr lang="es-CL" dirty="0"/>
                    </a:p>
                  </a:txBody>
                  <a:tcPr/>
                </a:tc>
                <a:tc>
                  <a:txBody>
                    <a:bodyPr/>
                    <a:lstStyle/>
                    <a:p>
                      <a:r>
                        <a:rPr lang="es-MX" dirty="0"/>
                        <a:t>ODS</a:t>
                      </a:r>
                      <a:endParaRPr lang="es-CL" dirty="0"/>
                    </a:p>
                  </a:txBody>
                  <a:tcPr/>
                </a:tc>
                <a:tc>
                  <a:txBody>
                    <a:bodyPr/>
                    <a:lstStyle/>
                    <a:p>
                      <a:r>
                        <a:rPr lang="es-MX" dirty="0"/>
                        <a:t>Artículos CDN</a:t>
                      </a:r>
                      <a:endParaRPr lang="es-CL" dirty="0"/>
                    </a:p>
                  </a:txBody>
                  <a:tcPr/>
                </a:tc>
                <a:extLst>
                  <a:ext uri="{0D108BD9-81ED-4DB2-BD59-A6C34878D82A}">
                    <a16:rowId xmlns:a16="http://schemas.microsoft.com/office/drawing/2014/main" val="4091300443"/>
                  </a:ext>
                </a:extLst>
              </a:tr>
              <a:tr h="370840">
                <a:tc>
                  <a:txBody>
                    <a:bodyPr/>
                    <a:lstStyle/>
                    <a:p>
                      <a:r>
                        <a:rPr lang="es-MX" sz="1400" b="1" dirty="0">
                          <a:solidFill>
                            <a:srgbClr val="0070C0"/>
                          </a:solidFill>
                        </a:rPr>
                        <a:t> Mi mundo y yo</a:t>
                      </a:r>
                      <a:endParaRPr lang="es-CL" sz="1400" b="1" dirty="0">
                        <a:solidFill>
                          <a:srgbClr val="0070C0"/>
                        </a:solidFill>
                      </a:endParaRPr>
                    </a:p>
                  </a:txBody>
                  <a:tcPr/>
                </a:tc>
                <a:tc>
                  <a:txBody>
                    <a:bodyPr/>
                    <a:lstStyle/>
                    <a:p>
                      <a:r>
                        <a:rPr lang="es-MX" sz="1400" dirty="0"/>
                        <a:t>Potenciar el aprendizaje de los niños y niñas, mediante la realización de talleres y actividades complementarias que aporten al proceso de su  desarrollo y bienestar. </a:t>
                      </a:r>
                      <a:endParaRPr lang="es-CL" sz="1400" dirty="0"/>
                    </a:p>
                  </a:txBody>
                  <a:tcPr/>
                </a:tc>
                <a:tc>
                  <a:txBody>
                    <a:bodyPr/>
                    <a:lstStyle/>
                    <a:p>
                      <a:r>
                        <a:rPr lang="es-MX" sz="1400" dirty="0"/>
                        <a:t>Primera Infancia</a:t>
                      </a:r>
                      <a:endParaRPr lang="es-CL" sz="1400" dirty="0"/>
                    </a:p>
                  </a:txBody>
                  <a:tcPr/>
                </a:tc>
                <a:tc rowSpan="2">
                  <a:txBody>
                    <a:bodyPr/>
                    <a:lstStyle/>
                    <a:p>
                      <a:endParaRPr lang="es-MX" sz="1400" dirty="0"/>
                    </a:p>
                    <a:p>
                      <a:endParaRPr lang="es-MX" sz="1400" dirty="0"/>
                    </a:p>
                    <a:p>
                      <a:endParaRPr lang="es-MX" sz="1400" dirty="0"/>
                    </a:p>
                    <a:p>
                      <a:endParaRPr lang="es-MX" sz="1400" dirty="0"/>
                    </a:p>
                    <a:p>
                      <a:r>
                        <a:rPr lang="es-MX" sz="1400" dirty="0"/>
                        <a:t>3.979</a:t>
                      </a:r>
                      <a:endParaRPr lang="es-CL" sz="1400" dirty="0"/>
                    </a:p>
                  </a:txBody>
                  <a:tcPr/>
                </a:tc>
                <a:tc>
                  <a:txBody>
                    <a:bodyPr/>
                    <a:lstStyle/>
                    <a:p>
                      <a:endParaRPr lang="es-CL" sz="1400"/>
                    </a:p>
                  </a:txBody>
                  <a:tcPr/>
                </a:tc>
                <a:tc>
                  <a:txBody>
                    <a:bodyPr/>
                    <a:lstStyle/>
                    <a:p>
                      <a:r>
                        <a:rPr lang="es-CL" sz="1400" dirty="0"/>
                        <a:t>Art. 6 (Supervivencia y desarrollo).</a:t>
                      </a:r>
                    </a:p>
                    <a:p>
                      <a:r>
                        <a:rPr lang="es-CL" sz="1400" dirty="0"/>
                        <a:t>Art. 28 (Educación).</a:t>
                      </a:r>
                    </a:p>
                  </a:txBody>
                  <a:tcPr/>
                </a:tc>
                <a:extLst>
                  <a:ext uri="{0D108BD9-81ED-4DB2-BD59-A6C34878D82A}">
                    <a16:rowId xmlns:a16="http://schemas.microsoft.com/office/drawing/2014/main" val="3244888816"/>
                  </a:ext>
                </a:extLst>
              </a:tr>
              <a:tr h="370840">
                <a:tc>
                  <a:txBody>
                    <a:bodyPr/>
                    <a:lstStyle/>
                    <a:p>
                      <a:r>
                        <a:rPr lang="es-MX" sz="1400" b="1" dirty="0">
                          <a:solidFill>
                            <a:srgbClr val="0070C0"/>
                          </a:solidFill>
                        </a:rPr>
                        <a:t>Ambientes saludables.</a:t>
                      </a:r>
                      <a:endParaRPr lang="es-CL" sz="1400" b="1" dirty="0">
                        <a:solidFill>
                          <a:srgbClr val="0070C0"/>
                        </a:solidFill>
                      </a:endParaRPr>
                    </a:p>
                  </a:txBody>
                  <a:tcPr/>
                </a:tc>
                <a:tc>
                  <a:txBody>
                    <a:bodyPr/>
                    <a:lstStyle/>
                    <a:p>
                      <a:r>
                        <a:rPr lang="es-MX" sz="1400" dirty="0"/>
                        <a:t>Mejoramiento de espacios educativos, áreas verdes y recreativos, que permitan el desarrollo del aprendizaje al aire libre.</a:t>
                      </a:r>
                      <a:endParaRPr lang="es-CL" sz="1400" dirty="0"/>
                    </a:p>
                  </a:txBody>
                  <a:tcPr/>
                </a:tc>
                <a:tc>
                  <a:txBody>
                    <a:bodyPr/>
                    <a:lstStyle/>
                    <a:p>
                      <a:r>
                        <a:rPr lang="es-MX" sz="1400" dirty="0"/>
                        <a:t>Primera Infancia</a:t>
                      </a:r>
                      <a:endParaRPr lang="es-CL" sz="1400" dirty="0"/>
                    </a:p>
                  </a:txBody>
                  <a:tcPr/>
                </a:tc>
                <a:tc vMerge="1">
                  <a:txBody>
                    <a:bodyPr/>
                    <a:lstStyle/>
                    <a:p>
                      <a:endParaRPr lang="es-CL" sz="1400" dirty="0"/>
                    </a:p>
                  </a:txBody>
                  <a:tcPr/>
                </a:tc>
                <a:tc>
                  <a:txBody>
                    <a:bodyPr/>
                    <a:lstStyle/>
                    <a:p>
                      <a:endParaRPr lang="es-CL" sz="1400"/>
                    </a:p>
                  </a:txBody>
                  <a:tcPr/>
                </a:tc>
                <a:tc>
                  <a:txBody>
                    <a:bodyPr/>
                    <a:lstStyle/>
                    <a:p>
                      <a:r>
                        <a:rPr lang="es-CL" sz="1400" dirty="0"/>
                        <a:t>Art. 6 (Supervivencia y desarrollo).</a:t>
                      </a:r>
                    </a:p>
                    <a:p>
                      <a:r>
                        <a:rPr lang="es-CL" sz="1400" dirty="0"/>
                        <a:t>Art. 28 (Educación).</a:t>
                      </a:r>
                    </a:p>
                    <a:p>
                      <a:r>
                        <a:rPr lang="es-CL" sz="1400" dirty="0"/>
                        <a:t>Art. 31 (Esparcimiento, juego y recreación).</a:t>
                      </a:r>
                    </a:p>
                    <a:p>
                      <a:endParaRPr lang="es-CL" sz="1400" dirty="0"/>
                    </a:p>
                  </a:txBody>
                  <a:tcPr/>
                </a:tc>
                <a:extLst>
                  <a:ext uri="{0D108BD9-81ED-4DB2-BD59-A6C34878D82A}">
                    <a16:rowId xmlns:a16="http://schemas.microsoft.com/office/drawing/2014/main" val="732976623"/>
                  </a:ext>
                </a:extLst>
              </a:tr>
              <a:tr h="370840">
                <a:tc>
                  <a:txBody>
                    <a:bodyPr/>
                    <a:lstStyle/>
                    <a:p>
                      <a:r>
                        <a:rPr lang="es-MX" sz="1400" b="1" dirty="0">
                          <a:solidFill>
                            <a:srgbClr val="0070C0"/>
                          </a:solidFill>
                        </a:rPr>
                        <a:t>Familia Emprende</a:t>
                      </a:r>
                      <a:endParaRPr lang="es-CL" sz="1400" b="1" dirty="0">
                        <a:solidFill>
                          <a:srgbClr val="0070C0"/>
                        </a:solidFill>
                      </a:endParaRPr>
                    </a:p>
                  </a:txBody>
                  <a:tcPr/>
                </a:tc>
                <a:tc>
                  <a:txBody>
                    <a:bodyPr/>
                    <a:lstStyle/>
                    <a:p>
                      <a:r>
                        <a:rPr lang="es-MX" sz="1400" dirty="0"/>
                        <a:t>Aportar al desarrollo de competencias en un oficio (certificadas por SENCE) para la generación de un emprendimiento y por ende un segundo ingreso,</a:t>
                      </a:r>
                      <a:endParaRPr lang="es-CL" sz="1400" dirty="0"/>
                    </a:p>
                  </a:txBody>
                  <a:tcPr/>
                </a:tc>
                <a:tc>
                  <a:txBody>
                    <a:bodyPr/>
                    <a:lstStyle/>
                    <a:p>
                      <a:r>
                        <a:rPr lang="es-MX" sz="1400" dirty="0"/>
                        <a:t>Familias de NN de Jardines Infantiles</a:t>
                      </a:r>
                      <a:endParaRPr lang="es-CL" sz="1400" dirty="0"/>
                    </a:p>
                  </a:txBody>
                  <a:tcPr/>
                </a:tc>
                <a:tc>
                  <a:txBody>
                    <a:bodyPr/>
                    <a:lstStyle/>
                    <a:p>
                      <a:r>
                        <a:rPr lang="es-MX" sz="1400" dirty="0"/>
                        <a:t>786 familias</a:t>
                      </a:r>
                    </a:p>
                    <a:p>
                      <a:r>
                        <a:rPr lang="es-MX" sz="1400" dirty="0"/>
                        <a:t>8 emprendedoras</a:t>
                      </a:r>
                      <a:endParaRPr lang="es-CL" sz="1400" dirty="0"/>
                    </a:p>
                  </a:txBody>
                  <a:tcPr/>
                </a:tc>
                <a:tc>
                  <a:txBody>
                    <a:bodyPr/>
                    <a:lstStyle/>
                    <a:p>
                      <a:endParaRPr lang="es-CL"/>
                    </a:p>
                  </a:txBody>
                  <a:tcPr/>
                </a:tc>
                <a:tc>
                  <a:txBody>
                    <a:bodyPr/>
                    <a:lstStyle/>
                    <a:p>
                      <a:r>
                        <a:rPr lang="es-CL" sz="1400" dirty="0"/>
                        <a:t>Art. 6 (Supervivencia y desarrollo).</a:t>
                      </a:r>
                    </a:p>
                    <a:p>
                      <a:r>
                        <a:rPr lang="es-CL" sz="1400" dirty="0"/>
                        <a:t>Art. 18 (Crianza. Asistencia a padres en desempeño de sus funciones).</a:t>
                      </a:r>
                    </a:p>
                    <a:p>
                      <a:endParaRPr lang="es-CL" dirty="0"/>
                    </a:p>
                  </a:txBody>
                  <a:tcPr/>
                </a:tc>
                <a:extLst>
                  <a:ext uri="{0D108BD9-81ED-4DB2-BD59-A6C34878D82A}">
                    <a16:rowId xmlns:a16="http://schemas.microsoft.com/office/drawing/2014/main" val="725392799"/>
                  </a:ext>
                </a:extLst>
              </a:tr>
              <a:tr h="370840">
                <a:tc>
                  <a:txBody>
                    <a:bodyPr/>
                    <a:lstStyle/>
                    <a:p>
                      <a:r>
                        <a:rPr lang="es-MX" sz="1400" b="1" dirty="0">
                          <a:solidFill>
                            <a:srgbClr val="0070C0"/>
                          </a:solidFill>
                        </a:rPr>
                        <a:t>Crecer en Familia</a:t>
                      </a:r>
                      <a:endParaRPr lang="es-CL" sz="1400" b="1" dirty="0">
                        <a:solidFill>
                          <a:srgbClr val="0070C0"/>
                        </a:solidFill>
                      </a:endParaRPr>
                    </a:p>
                  </a:txBody>
                  <a:tcPr/>
                </a:tc>
                <a:tc>
                  <a:txBody>
                    <a:bodyPr/>
                    <a:lstStyle/>
                    <a:p>
                      <a:r>
                        <a:rPr lang="es-MX" sz="1400" dirty="0"/>
                        <a:t>Fortalecimientos de estrategias para el trabajo con familias mediante un diplomado.</a:t>
                      </a:r>
                      <a:endParaRPr lang="es-CL" sz="1400" dirty="0"/>
                    </a:p>
                  </a:txBody>
                  <a:tcPr/>
                </a:tc>
                <a:tc>
                  <a:txBody>
                    <a:bodyPr/>
                    <a:lstStyle/>
                    <a:p>
                      <a:r>
                        <a:rPr lang="es-MX" sz="1400" dirty="0"/>
                        <a:t>Equipos técnicos de jardines infantiles.</a:t>
                      </a:r>
                      <a:endParaRPr lang="es-CL" sz="1400" dirty="0"/>
                    </a:p>
                  </a:txBody>
                  <a:tcPr/>
                </a:tc>
                <a:tc>
                  <a:txBody>
                    <a:bodyPr/>
                    <a:lstStyle/>
                    <a:p>
                      <a:r>
                        <a:rPr lang="es-MX" sz="1400" dirty="0"/>
                        <a:t>1090 técnicos.</a:t>
                      </a:r>
                      <a:endParaRPr lang="es-CL" sz="1400" dirty="0"/>
                    </a:p>
                  </a:txBody>
                  <a:tcPr/>
                </a:tc>
                <a:tc>
                  <a:txBody>
                    <a:bodyPr/>
                    <a:lstStyle/>
                    <a:p>
                      <a:endParaRPr lang="es-CL"/>
                    </a:p>
                  </a:txBody>
                  <a:tcPr/>
                </a:tc>
                <a:tc>
                  <a:txBody>
                    <a:bodyPr/>
                    <a:lstStyle/>
                    <a:p>
                      <a:r>
                        <a:rPr lang="es-CL" sz="1400" dirty="0"/>
                        <a:t>Art. 18 (Crianza. Asistencia a padres en desempeño de sus funciones).</a:t>
                      </a:r>
                    </a:p>
                  </a:txBody>
                  <a:tcPr/>
                </a:tc>
                <a:extLst>
                  <a:ext uri="{0D108BD9-81ED-4DB2-BD59-A6C34878D82A}">
                    <a16:rowId xmlns:a16="http://schemas.microsoft.com/office/drawing/2014/main" val="1275464170"/>
                  </a:ext>
                </a:extLst>
              </a:tr>
              <a:tr h="370840">
                <a:tc>
                  <a:txBody>
                    <a:bodyPr/>
                    <a:lstStyle/>
                    <a:p>
                      <a:r>
                        <a:rPr lang="es-MX" sz="1400" b="1" dirty="0">
                          <a:solidFill>
                            <a:srgbClr val="0070C0"/>
                          </a:solidFill>
                        </a:rPr>
                        <a:t>Programa Mas futuro</a:t>
                      </a:r>
                      <a:endParaRPr lang="es-CL" sz="1400" b="1" dirty="0">
                        <a:solidFill>
                          <a:srgbClr val="0070C0"/>
                        </a:solidFill>
                      </a:endParaRPr>
                    </a:p>
                  </a:txBody>
                  <a:tcPr/>
                </a:tc>
                <a:tc>
                  <a:txBody>
                    <a:bodyPr/>
                    <a:lstStyle/>
                    <a:p>
                      <a:r>
                        <a:rPr lang="es-MX" sz="1400" dirty="0"/>
                        <a:t>Propiciar mayores y mejores oportunidades para el futuro, mediante programas de mentorías, prácticas profesionales y talleres complementarios.</a:t>
                      </a:r>
                      <a:endParaRPr lang="es-CL" sz="1400" dirty="0"/>
                    </a:p>
                  </a:txBody>
                  <a:tcPr/>
                </a:tc>
                <a:tc>
                  <a:txBody>
                    <a:bodyPr/>
                    <a:lstStyle/>
                    <a:p>
                      <a:r>
                        <a:rPr lang="es-MX" sz="1400" dirty="0"/>
                        <a:t>Adolescentes entre 15 a 17 años.</a:t>
                      </a:r>
                      <a:endParaRPr lang="es-CL" sz="1400" dirty="0"/>
                    </a:p>
                  </a:txBody>
                  <a:tcPr/>
                </a:tc>
                <a:tc>
                  <a:txBody>
                    <a:bodyPr/>
                    <a:lstStyle/>
                    <a:p>
                      <a:r>
                        <a:rPr lang="es-MX" sz="1400" dirty="0"/>
                        <a:t>150 jóvenes</a:t>
                      </a:r>
                      <a:endParaRPr lang="es-CL" sz="1400" dirty="0"/>
                    </a:p>
                  </a:txBody>
                  <a:tcPr/>
                </a:tc>
                <a:tc>
                  <a:txBody>
                    <a:bodyPr/>
                    <a:lstStyle/>
                    <a:p>
                      <a:endParaRPr lang="es-CL"/>
                    </a:p>
                  </a:txBody>
                  <a:tcPr/>
                </a:tc>
                <a:tc>
                  <a:txBody>
                    <a:bodyPr/>
                    <a:lstStyle/>
                    <a:p>
                      <a:r>
                        <a:rPr lang="es-CL" sz="1400" dirty="0"/>
                        <a:t>Art. 6 (Supervivencia y desarrollo).</a:t>
                      </a:r>
                    </a:p>
                    <a:p>
                      <a:r>
                        <a:rPr lang="es-CL" sz="1400" dirty="0"/>
                        <a:t>Art. 28 (Educación).</a:t>
                      </a:r>
                    </a:p>
                    <a:p>
                      <a:endParaRPr lang="es-CL" sz="1400" dirty="0"/>
                    </a:p>
                  </a:txBody>
                  <a:tcPr/>
                </a:tc>
                <a:extLst>
                  <a:ext uri="{0D108BD9-81ED-4DB2-BD59-A6C34878D82A}">
                    <a16:rowId xmlns:a16="http://schemas.microsoft.com/office/drawing/2014/main" val="1709389343"/>
                  </a:ext>
                </a:extLst>
              </a:tr>
            </a:tbl>
          </a:graphicData>
        </a:graphic>
      </p:graphicFrame>
      <p:pic>
        <p:nvPicPr>
          <p:cNvPr id="4" name="Picture 3" descr="A picture containing text, clipart&#10;&#10;Description automatically generated">
            <a:extLst>
              <a:ext uri="{FF2B5EF4-FFF2-40B4-BE49-F238E27FC236}">
                <a16:creationId xmlns:a16="http://schemas.microsoft.com/office/drawing/2014/main" id="{D59CC48D-5C5D-4222-9A41-20DE07F2C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328" y="1216726"/>
            <a:ext cx="671206" cy="671206"/>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F28DF81C-DA46-4B43-8389-440460625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596" y="3599604"/>
            <a:ext cx="671206" cy="67120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7866CB8E-8467-421A-A475-CEF2B588A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813" y="5723701"/>
            <a:ext cx="632952" cy="632952"/>
          </a:xfrm>
          <a:prstGeom prst="rect">
            <a:avLst/>
          </a:prstGeom>
        </p:spPr>
      </p:pic>
      <p:pic>
        <p:nvPicPr>
          <p:cNvPr id="10" name="Picture 9" descr="Text&#10;&#10;Description automatically generated">
            <a:extLst>
              <a:ext uri="{FF2B5EF4-FFF2-40B4-BE49-F238E27FC236}">
                <a16:creationId xmlns:a16="http://schemas.microsoft.com/office/drawing/2014/main" id="{8233D6C1-FE2B-41E3-BE11-1F25630C3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074" y="3599604"/>
            <a:ext cx="671206" cy="671206"/>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2A77B1B9-173E-4822-845D-DA7900590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201" y="4747285"/>
            <a:ext cx="632952" cy="632952"/>
          </a:xfrm>
          <a:prstGeom prst="rect">
            <a:avLst/>
          </a:prstGeom>
        </p:spPr>
      </p:pic>
      <p:pic>
        <p:nvPicPr>
          <p:cNvPr id="13" name="Picture 12" descr="Icon&#10;&#10;Description automatically generated">
            <a:extLst>
              <a:ext uri="{FF2B5EF4-FFF2-40B4-BE49-F238E27FC236}">
                <a16:creationId xmlns:a16="http://schemas.microsoft.com/office/drawing/2014/main" id="{08C23BC9-D09B-47CA-9E97-125543146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7850" y="5723701"/>
            <a:ext cx="632952" cy="632952"/>
          </a:xfrm>
          <a:prstGeom prst="rect">
            <a:avLst/>
          </a:prstGeom>
        </p:spPr>
      </p:pic>
      <p:pic>
        <p:nvPicPr>
          <p:cNvPr id="15" name="Picture 14" descr="Icon&#10;&#10;Description automatically generated">
            <a:extLst>
              <a:ext uri="{FF2B5EF4-FFF2-40B4-BE49-F238E27FC236}">
                <a16:creationId xmlns:a16="http://schemas.microsoft.com/office/drawing/2014/main" id="{F4469FCB-40CC-4B7E-A2AA-B3A4086F76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2558" y="2605628"/>
            <a:ext cx="671207" cy="671207"/>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8AC7FB52-CB73-43D9-A5A3-F191AF6EC7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9596" y="2587190"/>
            <a:ext cx="671206" cy="671206"/>
          </a:xfrm>
          <a:prstGeom prst="rect">
            <a:avLst/>
          </a:prstGeom>
        </p:spPr>
      </p:pic>
      <p:sp>
        <p:nvSpPr>
          <p:cNvPr id="12" name="TextBox 11">
            <a:extLst>
              <a:ext uri="{FF2B5EF4-FFF2-40B4-BE49-F238E27FC236}">
                <a16:creationId xmlns:a16="http://schemas.microsoft.com/office/drawing/2014/main" id="{4FAE04E7-C38E-4020-959D-6F895B7647B9}"/>
              </a:ext>
            </a:extLst>
          </p:cNvPr>
          <p:cNvSpPr txBox="1"/>
          <p:nvPr/>
        </p:nvSpPr>
        <p:spPr>
          <a:xfrm>
            <a:off x="7253953" y="6515451"/>
            <a:ext cx="1413336" cy="369332"/>
          </a:xfrm>
          <a:prstGeom prst="rect">
            <a:avLst/>
          </a:prstGeom>
          <a:noFill/>
        </p:spPr>
        <p:txBody>
          <a:bodyPr wrap="none" rtlCol="0">
            <a:spAutoFit/>
          </a:bodyPr>
          <a:lstStyle/>
          <a:p>
            <a:r>
              <a:rPr lang="es-MX" b="1" dirty="0">
                <a:solidFill>
                  <a:schemeClr val="bg2">
                    <a:lumMod val="75000"/>
                  </a:schemeClr>
                </a:solidFill>
              </a:rPr>
              <a:t>UNITED WAY</a:t>
            </a:r>
            <a:endParaRPr lang="es-CL" b="1" dirty="0">
              <a:solidFill>
                <a:schemeClr val="bg2">
                  <a:lumMod val="75000"/>
                </a:schemeClr>
              </a:solidFill>
            </a:endParaRPr>
          </a:p>
        </p:txBody>
      </p:sp>
    </p:spTree>
    <p:extLst>
      <p:ext uri="{BB962C8B-B14F-4D97-AF65-F5344CB8AC3E}">
        <p14:creationId xmlns:p14="http://schemas.microsoft.com/office/powerpoint/2010/main" val="346383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B761917-E6C2-496E-B1C4-CC890F9E0ADE}"/>
              </a:ext>
            </a:extLst>
          </p:cNvPr>
          <p:cNvGraphicFramePr>
            <a:graphicFrameLocks noGrp="1"/>
          </p:cNvGraphicFramePr>
          <p:nvPr>
            <p:extLst>
              <p:ext uri="{D42A27DB-BD31-4B8C-83A1-F6EECF244321}">
                <p14:modId xmlns:p14="http://schemas.microsoft.com/office/powerpoint/2010/main" val="82268279"/>
              </p:ext>
            </p:extLst>
          </p:nvPr>
        </p:nvGraphicFramePr>
        <p:xfrm>
          <a:off x="200463" y="56378"/>
          <a:ext cx="11346426" cy="6433742"/>
        </p:xfrm>
        <a:graphic>
          <a:graphicData uri="http://schemas.openxmlformats.org/drawingml/2006/table">
            <a:tbl>
              <a:tblPr firstRow="1" bandRow="1">
                <a:tableStyleId>{5C22544A-7EE6-4342-B048-85BDC9FD1C3A}</a:tableStyleId>
              </a:tblPr>
              <a:tblGrid>
                <a:gridCol w="2180470">
                  <a:extLst>
                    <a:ext uri="{9D8B030D-6E8A-4147-A177-3AD203B41FA5}">
                      <a16:colId xmlns:a16="http://schemas.microsoft.com/office/drawing/2014/main" val="2754911701"/>
                    </a:ext>
                  </a:extLst>
                </a:gridCol>
                <a:gridCol w="2574650">
                  <a:extLst>
                    <a:ext uri="{9D8B030D-6E8A-4147-A177-3AD203B41FA5}">
                      <a16:colId xmlns:a16="http://schemas.microsoft.com/office/drawing/2014/main" val="839097676"/>
                    </a:ext>
                  </a:extLst>
                </a:gridCol>
                <a:gridCol w="2065709">
                  <a:extLst>
                    <a:ext uri="{9D8B030D-6E8A-4147-A177-3AD203B41FA5}">
                      <a16:colId xmlns:a16="http://schemas.microsoft.com/office/drawing/2014/main" val="3283891592"/>
                    </a:ext>
                  </a:extLst>
                </a:gridCol>
                <a:gridCol w="1017885">
                  <a:extLst>
                    <a:ext uri="{9D8B030D-6E8A-4147-A177-3AD203B41FA5}">
                      <a16:colId xmlns:a16="http://schemas.microsoft.com/office/drawing/2014/main" val="628589179"/>
                    </a:ext>
                  </a:extLst>
                </a:gridCol>
                <a:gridCol w="1616641">
                  <a:extLst>
                    <a:ext uri="{9D8B030D-6E8A-4147-A177-3AD203B41FA5}">
                      <a16:colId xmlns:a16="http://schemas.microsoft.com/office/drawing/2014/main" val="4121710125"/>
                    </a:ext>
                  </a:extLst>
                </a:gridCol>
                <a:gridCol w="1891071">
                  <a:extLst>
                    <a:ext uri="{9D8B030D-6E8A-4147-A177-3AD203B41FA5}">
                      <a16:colId xmlns:a16="http://schemas.microsoft.com/office/drawing/2014/main" val="137320069"/>
                    </a:ext>
                  </a:extLst>
                </a:gridCol>
              </a:tblGrid>
              <a:tr h="359371">
                <a:tc>
                  <a:txBody>
                    <a:bodyPr/>
                    <a:lstStyle/>
                    <a:p>
                      <a:r>
                        <a:rPr lang="es-MX" sz="1300" dirty="0"/>
                        <a:t>Programas Inversión Social</a:t>
                      </a:r>
                      <a:endParaRPr lang="es-CL" sz="1300" dirty="0"/>
                    </a:p>
                  </a:txBody>
                  <a:tcPr/>
                </a:tc>
                <a:tc>
                  <a:txBody>
                    <a:bodyPr/>
                    <a:lstStyle/>
                    <a:p>
                      <a:r>
                        <a:rPr lang="es-MX" sz="1300" dirty="0"/>
                        <a:t>Objetivo</a:t>
                      </a:r>
                      <a:endParaRPr lang="es-CL" sz="1300" dirty="0"/>
                    </a:p>
                  </a:txBody>
                  <a:tcPr/>
                </a:tc>
                <a:tc>
                  <a:txBody>
                    <a:bodyPr/>
                    <a:lstStyle/>
                    <a:p>
                      <a:r>
                        <a:rPr lang="es-MX" sz="1300" dirty="0"/>
                        <a:t>Beneficiarios directos</a:t>
                      </a:r>
                      <a:endParaRPr lang="es-CL" sz="1300" dirty="0"/>
                    </a:p>
                  </a:txBody>
                  <a:tcPr/>
                </a:tc>
                <a:tc>
                  <a:txBody>
                    <a:bodyPr/>
                    <a:lstStyle/>
                    <a:p>
                      <a:r>
                        <a:rPr lang="es-MX" sz="1300" dirty="0"/>
                        <a:t>Alcance</a:t>
                      </a:r>
                      <a:endParaRPr lang="es-CL" sz="1300" dirty="0"/>
                    </a:p>
                  </a:txBody>
                  <a:tcPr/>
                </a:tc>
                <a:tc>
                  <a:txBody>
                    <a:bodyPr/>
                    <a:lstStyle/>
                    <a:p>
                      <a:r>
                        <a:rPr lang="es-MX" sz="1300" dirty="0"/>
                        <a:t>ODS</a:t>
                      </a:r>
                      <a:endParaRPr lang="es-CL" sz="1300" dirty="0"/>
                    </a:p>
                  </a:txBody>
                  <a:tcPr/>
                </a:tc>
                <a:tc>
                  <a:txBody>
                    <a:bodyPr/>
                    <a:lstStyle/>
                    <a:p>
                      <a:r>
                        <a:rPr lang="es-MX" sz="1300" dirty="0"/>
                        <a:t>Artículos CDN</a:t>
                      </a:r>
                      <a:endParaRPr lang="es-CL" sz="1300" dirty="0"/>
                    </a:p>
                  </a:txBody>
                  <a:tcPr/>
                </a:tc>
                <a:extLst>
                  <a:ext uri="{0D108BD9-81ED-4DB2-BD59-A6C34878D82A}">
                    <a16:rowId xmlns:a16="http://schemas.microsoft.com/office/drawing/2014/main" val="4091300443"/>
                  </a:ext>
                </a:extLst>
              </a:tr>
              <a:tr h="1624554">
                <a:tc>
                  <a:txBody>
                    <a:bodyPr/>
                    <a:lstStyle/>
                    <a:p>
                      <a:r>
                        <a:rPr lang="es-CL" sz="1300" b="1" dirty="0">
                          <a:solidFill>
                            <a:srgbClr val="0070C0"/>
                          </a:solidFill>
                        </a:rPr>
                        <a:t>Curso  Promotores de Vida Activa</a:t>
                      </a:r>
                    </a:p>
                  </a:txBody>
                  <a:tcPr/>
                </a:tc>
                <a:tc>
                  <a:txBody>
                    <a:bodyPr/>
                    <a:lstStyle/>
                    <a:p>
                      <a:r>
                        <a:rPr lang="es-MX" sz="1300" dirty="0"/>
                        <a:t>Formar a asistentes y educadoras de párvulos como promotoras de vida activa que fomenten el movimiento y el juego activo en niños y niñas de los jardines infantiles para el desarrollo del bienestar y salud desde una perspectiva de derechos.</a:t>
                      </a:r>
                      <a:endParaRPr lang="es-CL" sz="1300" dirty="0"/>
                    </a:p>
                  </a:txBody>
                  <a:tcPr/>
                </a:tc>
                <a:tc>
                  <a:txBody>
                    <a:bodyPr/>
                    <a:lstStyle/>
                    <a:p>
                      <a:r>
                        <a:rPr lang="es-MX" sz="1300" dirty="0"/>
                        <a:t>Educadoras y técnicos en educación </a:t>
                      </a:r>
                      <a:r>
                        <a:rPr lang="es-MX" sz="1300" dirty="0" err="1"/>
                        <a:t>parvularia</a:t>
                      </a:r>
                      <a:endParaRPr lang="es-CL" sz="1300" dirty="0"/>
                    </a:p>
                  </a:txBody>
                  <a:tcPr/>
                </a:tc>
                <a:tc rowSpan="2">
                  <a:txBody>
                    <a:bodyPr/>
                    <a:lstStyle/>
                    <a:p>
                      <a:endParaRPr lang="es-MX" sz="1300" dirty="0"/>
                    </a:p>
                    <a:p>
                      <a:endParaRPr lang="es-MX" sz="1300" dirty="0"/>
                    </a:p>
                    <a:p>
                      <a:endParaRPr lang="es-MX" sz="1300" dirty="0"/>
                    </a:p>
                    <a:p>
                      <a:endParaRPr lang="es-MX" sz="1300" dirty="0"/>
                    </a:p>
                    <a:p>
                      <a:endParaRPr lang="es-MX" sz="1300" dirty="0"/>
                    </a:p>
                    <a:p>
                      <a:endParaRPr lang="es-MX" sz="1300" dirty="0"/>
                    </a:p>
                    <a:p>
                      <a:r>
                        <a:rPr lang="es-MX" sz="1300" dirty="0"/>
                        <a:t>Cobertura Comunal.</a:t>
                      </a:r>
                      <a:endParaRPr lang="es-CL" sz="1300" dirty="0"/>
                    </a:p>
                  </a:txBody>
                  <a:tcPr/>
                </a:tc>
                <a:tc>
                  <a:txBody>
                    <a:bodyPr/>
                    <a:lstStyle/>
                    <a:p>
                      <a:endParaRPr lang="es-CL" sz="1300"/>
                    </a:p>
                  </a:txBody>
                  <a:tcPr/>
                </a:tc>
                <a:tc>
                  <a:txBody>
                    <a:bodyPr/>
                    <a:lstStyle/>
                    <a:p>
                      <a:r>
                        <a:rPr lang="es-CL" sz="1300" dirty="0"/>
                        <a:t>Art. 3 (Interés Superior del Niño)</a:t>
                      </a:r>
                    </a:p>
                    <a:p>
                      <a:r>
                        <a:rPr lang="es-CL" sz="1300" dirty="0"/>
                        <a:t>Art. 6 (Supervivencia y desarrollo)</a:t>
                      </a:r>
                    </a:p>
                    <a:p>
                      <a:r>
                        <a:rPr lang="es-CL" sz="1300" dirty="0"/>
                        <a:t>Art. 24 (Salud)</a:t>
                      </a:r>
                    </a:p>
                  </a:txBody>
                  <a:tcPr/>
                </a:tc>
                <a:extLst>
                  <a:ext uri="{0D108BD9-81ED-4DB2-BD59-A6C34878D82A}">
                    <a16:rowId xmlns:a16="http://schemas.microsoft.com/office/drawing/2014/main" val="3244888816"/>
                  </a:ext>
                </a:extLst>
              </a:tr>
              <a:tr h="1432561">
                <a:tc>
                  <a:txBody>
                    <a:bodyPr/>
                    <a:lstStyle/>
                    <a:p>
                      <a:r>
                        <a:rPr lang="es-MX" sz="1300" b="1" dirty="0">
                          <a:solidFill>
                            <a:srgbClr val="0070C0"/>
                          </a:solidFill>
                        </a:rPr>
                        <a:t>Curso  Participación en la Primera Infancia</a:t>
                      </a:r>
                      <a:endParaRPr lang="es-CL" sz="1300" b="1" dirty="0">
                        <a:solidFill>
                          <a:srgbClr val="0070C0"/>
                        </a:solidFill>
                      </a:endParaRPr>
                    </a:p>
                  </a:txBody>
                  <a:tcPr/>
                </a:tc>
                <a:tc>
                  <a:txBody>
                    <a:bodyPr/>
                    <a:lstStyle/>
                    <a:p>
                      <a:r>
                        <a:rPr lang="es-MX" sz="1300" dirty="0"/>
                        <a:t>Entregar herramientas para trabajar la participación infantil como un derecho humano desde la primera infancia.</a:t>
                      </a:r>
                      <a:endParaRPr lang="es-CL"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300" dirty="0"/>
                        <a:t>Educadoras y técnicos en educación </a:t>
                      </a:r>
                      <a:r>
                        <a:rPr lang="es-MX" sz="1300" dirty="0" err="1"/>
                        <a:t>parvularia</a:t>
                      </a:r>
                      <a:endParaRPr lang="es-CL" sz="1300" dirty="0"/>
                    </a:p>
                    <a:p>
                      <a:endParaRPr lang="es-CL" sz="1300" dirty="0"/>
                    </a:p>
                  </a:txBody>
                  <a:tcPr/>
                </a:tc>
                <a:tc vMerge="1">
                  <a:txBody>
                    <a:bodyPr/>
                    <a:lstStyle/>
                    <a:p>
                      <a:endParaRPr lang="es-CL" sz="1400" dirty="0"/>
                    </a:p>
                  </a:txBody>
                  <a:tcPr/>
                </a:tc>
                <a:tc>
                  <a:txBody>
                    <a:bodyPr/>
                    <a:lstStyle/>
                    <a:p>
                      <a:endParaRPr lang="es-CL"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300" dirty="0"/>
                        <a:t>Art. 3 (Interés Superior del Niño)</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300" dirty="0"/>
                        <a:t>Art. 6 (Supervivencia y desarrollo)</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300" dirty="0"/>
                        <a:t>Art. 12 (Expresión de opinión y ser escuchado)</a:t>
                      </a:r>
                    </a:p>
                    <a:p>
                      <a:endParaRPr lang="es-CL" sz="1300" dirty="0"/>
                    </a:p>
                  </a:txBody>
                  <a:tcPr/>
                </a:tc>
                <a:extLst>
                  <a:ext uri="{0D108BD9-81ED-4DB2-BD59-A6C34878D82A}">
                    <a16:rowId xmlns:a16="http://schemas.microsoft.com/office/drawing/2014/main" val="732976623"/>
                  </a:ext>
                </a:extLst>
              </a:tr>
              <a:tr h="1240569">
                <a:tc>
                  <a:txBody>
                    <a:bodyPr/>
                    <a:lstStyle/>
                    <a:p>
                      <a:r>
                        <a:rPr lang="es-CL" sz="1300" b="1" dirty="0">
                          <a:solidFill>
                            <a:srgbClr val="0070C0"/>
                          </a:solidFill>
                        </a:rPr>
                        <a:t>Portal educativo Fundación Arcor</a:t>
                      </a:r>
                    </a:p>
                  </a:txBody>
                  <a:tcPr/>
                </a:tc>
                <a:tc>
                  <a:txBody>
                    <a:bodyPr/>
                    <a:lstStyle/>
                    <a:p>
                      <a:r>
                        <a:rPr lang="es-MX" sz="1300" dirty="0"/>
                        <a:t>Ofrecer educación virtual, gratuita, accesible y progresiva.</a:t>
                      </a:r>
                      <a:endParaRPr lang="es-CL"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300" dirty="0"/>
                        <a:t>Personas, docentes y educadores, representantes de organizaciones sociales interesados en temas de niñez.</a:t>
                      </a:r>
                      <a:endParaRPr lang="es-CL" sz="1300" dirty="0"/>
                    </a:p>
                    <a:p>
                      <a:endParaRPr lang="es-CL" sz="1300" dirty="0"/>
                    </a:p>
                  </a:txBody>
                  <a:tcPr/>
                </a:tc>
                <a:tc>
                  <a:txBody>
                    <a:bodyPr/>
                    <a:lstStyle/>
                    <a:p>
                      <a:r>
                        <a:rPr lang="es-MX" sz="1300" dirty="0"/>
                        <a:t>Mas de 12.000 alumnos.</a:t>
                      </a:r>
                    </a:p>
                    <a:p>
                      <a:r>
                        <a:rPr lang="es-MX" sz="1300" dirty="0"/>
                        <a:t>Latinoamericana</a:t>
                      </a:r>
                      <a:endParaRPr lang="es-CL" sz="1300" dirty="0"/>
                    </a:p>
                  </a:txBody>
                  <a:tcPr/>
                </a:tc>
                <a:tc>
                  <a:txBody>
                    <a:bodyPr/>
                    <a:lstStyle/>
                    <a:p>
                      <a:endParaRPr lang="es-CL"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400" dirty="0"/>
                        <a:t>Art. 3 (Interés Superior del Niño)</a:t>
                      </a:r>
                    </a:p>
                    <a:p>
                      <a:r>
                        <a:rPr lang="es-CL" sz="1300" dirty="0"/>
                        <a:t>(*) Art. 28 (Educación)</a:t>
                      </a:r>
                    </a:p>
                  </a:txBody>
                  <a:tcPr/>
                </a:tc>
                <a:extLst>
                  <a:ext uri="{0D108BD9-81ED-4DB2-BD59-A6C34878D82A}">
                    <a16:rowId xmlns:a16="http://schemas.microsoft.com/office/drawing/2014/main" val="725392799"/>
                  </a:ext>
                </a:extLst>
              </a:tr>
              <a:tr h="1240569">
                <a:tc>
                  <a:txBody>
                    <a:bodyPr/>
                    <a:lstStyle/>
                    <a:p>
                      <a:r>
                        <a:rPr lang="es-MX" sz="1300" b="1" dirty="0">
                          <a:solidFill>
                            <a:srgbClr val="0070C0"/>
                          </a:solidFill>
                        </a:rPr>
                        <a:t>Premio Mi Patio es el Mundo</a:t>
                      </a:r>
                      <a:endParaRPr lang="es-CL" sz="1300" b="1" dirty="0">
                        <a:solidFill>
                          <a:srgbClr val="0070C0"/>
                        </a:solidFill>
                      </a:endParaRPr>
                    </a:p>
                  </a:txBody>
                  <a:tcPr/>
                </a:tc>
                <a:tc>
                  <a:txBody>
                    <a:bodyPr/>
                    <a:lstStyle/>
                    <a:p>
                      <a:r>
                        <a:rPr lang="es-MX" sz="1300" dirty="0"/>
                        <a:t>Potenciar proyectos creativos e innovadores de educación para el desarrollo sostenible en la primera infancia desarrollados por centros educativos.</a:t>
                      </a:r>
                    </a:p>
                    <a:p>
                      <a:endParaRPr lang="es-CL"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300" dirty="0"/>
                        <a:t>Equipos educativos de jardines infantiles. </a:t>
                      </a:r>
                    </a:p>
                    <a:p>
                      <a:endParaRPr lang="es-CL" sz="1300" dirty="0"/>
                    </a:p>
                  </a:txBody>
                  <a:tcPr/>
                </a:tc>
                <a:tc>
                  <a:txBody>
                    <a:bodyPr/>
                    <a:lstStyle/>
                    <a:p>
                      <a:r>
                        <a:rPr lang="es-MX" sz="1300" dirty="0"/>
                        <a:t>Nacional.</a:t>
                      </a:r>
                      <a:endParaRPr lang="es-CL" sz="1300" dirty="0"/>
                    </a:p>
                  </a:txBody>
                  <a:tcPr/>
                </a:tc>
                <a:tc>
                  <a:txBody>
                    <a:bodyPr/>
                    <a:lstStyle/>
                    <a:p>
                      <a:endParaRPr lang="es-CL"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300" dirty="0"/>
                        <a:t>Art. 3 (Interés Superior del Niño)</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300" dirty="0"/>
                        <a:t>Art. 6 (Supervivencia y desarrollo)</a:t>
                      </a:r>
                    </a:p>
                    <a:p>
                      <a:endParaRPr lang="es-CL" sz="1300" dirty="0"/>
                    </a:p>
                  </a:txBody>
                  <a:tcPr/>
                </a:tc>
                <a:extLst>
                  <a:ext uri="{0D108BD9-81ED-4DB2-BD59-A6C34878D82A}">
                    <a16:rowId xmlns:a16="http://schemas.microsoft.com/office/drawing/2014/main" val="1275464170"/>
                  </a:ext>
                </a:extLst>
              </a:tr>
              <a:tr h="359371">
                <a:tc>
                  <a:txBody>
                    <a:bodyPr/>
                    <a:lstStyle/>
                    <a:p>
                      <a:endParaRPr lang="es-CL" sz="1300" b="1" dirty="0">
                        <a:solidFill>
                          <a:srgbClr val="0070C0"/>
                        </a:solidFill>
                      </a:endParaRPr>
                    </a:p>
                  </a:txBody>
                  <a:tcPr/>
                </a:tc>
                <a:tc>
                  <a:txBody>
                    <a:bodyPr/>
                    <a:lstStyle/>
                    <a:p>
                      <a:endParaRPr lang="es-CL" sz="1300" dirty="0"/>
                    </a:p>
                  </a:txBody>
                  <a:tcPr/>
                </a:tc>
                <a:tc>
                  <a:txBody>
                    <a:bodyPr/>
                    <a:lstStyle/>
                    <a:p>
                      <a:endParaRPr lang="es-CL" sz="1300" dirty="0"/>
                    </a:p>
                  </a:txBody>
                  <a:tcPr/>
                </a:tc>
                <a:tc>
                  <a:txBody>
                    <a:bodyPr/>
                    <a:lstStyle/>
                    <a:p>
                      <a:r>
                        <a:rPr lang="es-MX" sz="1300" dirty="0"/>
                        <a:t>.</a:t>
                      </a:r>
                      <a:endParaRPr lang="es-CL" sz="1300" dirty="0"/>
                    </a:p>
                  </a:txBody>
                  <a:tcPr/>
                </a:tc>
                <a:tc>
                  <a:txBody>
                    <a:bodyPr/>
                    <a:lstStyle/>
                    <a:p>
                      <a:endParaRPr lang="es-CL" sz="1300"/>
                    </a:p>
                  </a:txBody>
                  <a:tcPr/>
                </a:tc>
                <a:tc>
                  <a:txBody>
                    <a:bodyPr/>
                    <a:lstStyle/>
                    <a:p>
                      <a:endParaRPr lang="es-CL" sz="1300" dirty="0"/>
                    </a:p>
                  </a:txBody>
                  <a:tcPr/>
                </a:tc>
                <a:extLst>
                  <a:ext uri="{0D108BD9-81ED-4DB2-BD59-A6C34878D82A}">
                    <a16:rowId xmlns:a16="http://schemas.microsoft.com/office/drawing/2014/main" val="1709389343"/>
                  </a:ext>
                </a:extLst>
              </a:tr>
            </a:tbl>
          </a:graphicData>
        </a:graphic>
      </p:graphicFrame>
      <p:pic>
        <p:nvPicPr>
          <p:cNvPr id="3" name="Picture 2" descr="A picture containing text, clipart&#10;&#10;Description automatically generated">
            <a:extLst>
              <a:ext uri="{FF2B5EF4-FFF2-40B4-BE49-F238E27FC236}">
                <a16:creationId xmlns:a16="http://schemas.microsoft.com/office/drawing/2014/main" id="{6EFB7D82-12E4-46A4-8638-E85B73253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829" y="544627"/>
            <a:ext cx="600142" cy="600142"/>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D3D1D187-877A-4C15-805B-A7B027925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457" y="3698895"/>
            <a:ext cx="518964" cy="5189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8251405B-7A3C-4994-8B96-C1A2F3A26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041" y="3044264"/>
            <a:ext cx="489722" cy="48972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18C86F3-E83F-4098-AEE6-134315E32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57" y="2228078"/>
            <a:ext cx="632952" cy="632952"/>
          </a:xfrm>
          <a:prstGeom prst="rect">
            <a:avLst/>
          </a:prstGeom>
        </p:spPr>
      </p:pic>
      <p:pic>
        <p:nvPicPr>
          <p:cNvPr id="8" name="Picture 7" descr="Icon&#10;&#10;Description automatically generated">
            <a:extLst>
              <a:ext uri="{FF2B5EF4-FFF2-40B4-BE49-F238E27FC236}">
                <a16:creationId xmlns:a16="http://schemas.microsoft.com/office/drawing/2014/main" id="{6579C0E3-21AD-40C0-99DB-9F7B3BDE3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9555" y="3654686"/>
            <a:ext cx="532535" cy="532535"/>
          </a:xfrm>
          <a:prstGeom prst="rect">
            <a:avLst/>
          </a:prstGeom>
        </p:spPr>
      </p:pic>
      <p:pic>
        <p:nvPicPr>
          <p:cNvPr id="9" name="Picture 8" descr="Icon&#10;&#10;Description automatically generated">
            <a:extLst>
              <a:ext uri="{FF2B5EF4-FFF2-40B4-BE49-F238E27FC236}">
                <a16:creationId xmlns:a16="http://schemas.microsoft.com/office/drawing/2014/main" id="{5838983A-A1D7-43FD-A403-CAD122473F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3953" y="3056635"/>
            <a:ext cx="532789" cy="532789"/>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84DCD47A-9671-41C8-AABA-5B7F51A5D1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8620" y="4327885"/>
            <a:ext cx="556051" cy="556051"/>
          </a:xfrm>
          <a:prstGeom prst="rect">
            <a:avLst/>
          </a:prstGeom>
        </p:spPr>
      </p:pic>
      <p:pic>
        <p:nvPicPr>
          <p:cNvPr id="11" name="Picture 10" descr="Icon&#10;&#10;Description automatically generated">
            <a:extLst>
              <a:ext uri="{FF2B5EF4-FFF2-40B4-BE49-F238E27FC236}">
                <a16:creationId xmlns:a16="http://schemas.microsoft.com/office/drawing/2014/main" id="{7E4BE5E8-4922-447E-8C92-7DE8C8218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0118" y="500381"/>
            <a:ext cx="586747" cy="586747"/>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89E6D700-7C7B-46F2-9BC1-EDCE057E20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8028" y="1261916"/>
            <a:ext cx="556051" cy="55605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C334411-A54A-401E-A8FC-1A3719BD51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9246" y="2242674"/>
            <a:ext cx="600142" cy="600142"/>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754879BA-A186-4E4B-9816-E8A51863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481" y="4318502"/>
            <a:ext cx="535384" cy="535384"/>
          </a:xfrm>
          <a:prstGeom prst="rect">
            <a:avLst/>
          </a:prstGeom>
        </p:spPr>
      </p:pic>
      <p:pic>
        <p:nvPicPr>
          <p:cNvPr id="17" name="Picture 16" descr="A picture containing table&#10;&#10;Description automatically generated">
            <a:extLst>
              <a:ext uri="{FF2B5EF4-FFF2-40B4-BE49-F238E27FC236}">
                <a16:creationId xmlns:a16="http://schemas.microsoft.com/office/drawing/2014/main" id="{F38B3BE8-991E-406B-BC6B-984BABBDE3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4977" y="4926612"/>
            <a:ext cx="546185" cy="546185"/>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FD7B8C1D-BCCF-4ED5-826C-94DA151A2F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7527" y="4974562"/>
            <a:ext cx="498235" cy="498235"/>
          </a:xfrm>
          <a:prstGeom prst="rect">
            <a:avLst/>
          </a:prstGeom>
        </p:spPr>
      </p:pic>
      <p:pic>
        <p:nvPicPr>
          <p:cNvPr id="19" name="Picture 18" descr="Icon&#10;&#10;Description automatically generated">
            <a:extLst>
              <a:ext uri="{FF2B5EF4-FFF2-40B4-BE49-F238E27FC236}">
                <a16:creationId xmlns:a16="http://schemas.microsoft.com/office/drawing/2014/main" id="{83D18AA9-4140-43EF-8666-6A5734AFD7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1481" y="5545523"/>
            <a:ext cx="519681" cy="519681"/>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E515D515-DB54-4E3A-8D10-92C7EB1AC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356" y="5545522"/>
            <a:ext cx="519682" cy="519682"/>
          </a:xfrm>
          <a:prstGeom prst="rect">
            <a:avLst/>
          </a:prstGeom>
        </p:spPr>
      </p:pic>
      <p:sp>
        <p:nvSpPr>
          <p:cNvPr id="22" name="TextBox 21">
            <a:extLst>
              <a:ext uri="{FF2B5EF4-FFF2-40B4-BE49-F238E27FC236}">
                <a16:creationId xmlns:a16="http://schemas.microsoft.com/office/drawing/2014/main" id="{68D7ED10-0314-404C-B148-C54881631CFA}"/>
              </a:ext>
            </a:extLst>
          </p:cNvPr>
          <p:cNvSpPr txBox="1"/>
          <p:nvPr/>
        </p:nvSpPr>
        <p:spPr>
          <a:xfrm>
            <a:off x="9629388" y="6488668"/>
            <a:ext cx="2087238" cy="369332"/>
          </a:xfrm>
          <a:prstGeom prst="rect">
            <a:avLst/>
          </a:prstGeom>
          <a:noFill/>
        </p:spPr>
        <p:txBody>
          <a:bodyPr wrap="none" rtlCol="0">
            <a:spAutoFit/>
          </a:bodyPr>
          <a:lstStyle/>
          <a:p>
            <a:r>
              <a:rPr lang="es-MX" b="1" dirty="0">
                <a:solidFill>
                  <a:schemeClr val="bg2">
                    <a:lumMod val="75000"/>
                  </a:schemeClr>
                </a:solidFill>
              </a:rPr>
              <a:t>FUNDACION ARCOR</a:t>
            </a:r>
            <a:endParaRPr lang="es-CL" b="1" dirty="0">
              <a:solidFill>
                <a:schemeClr val="bg2">
                  <a:lumMod val="75000"/>
                </a:schemeClr>
              </a:solidFill>
            </a:endParaRPr>
          </a:p>
        </p:txBody>
      </p:sp>
    </p:spTree>
    <p:extLst>
      <p:ext uri="{BB962C8B-B14F-4D97-AF65-F5344CB8AC3E}">
        <p14:creationId xmlns:p14="http://schemas.microsoft.com/office/powerpoint/2010/main" val="141643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
            <a:extLst>
              <a:ext uri="{FF2B5EF4-FFF2-40B4-BE49-F238E27FC236}">
                <a16:creationId xmlns:a16="http://schemas.microsoft.com/office/drawing/2014/main" id="{A14370AA-A51D-44A2-9AE9-12C259CD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804" y="1531139"/>
            <a:ext cx="5102391" cy="5102391"/>
          </a:xfrm>
          <a:prstGeom prst="rect">
            <a:avLst/>
          </a:prstGeom>
        </p:spPr>
      </p:pic>
      <p:pic>
        <p:nvPicPr>
          <p:cNvPr id="5" name="Imagen 13">
            <a:extLst>
              <a:ext uri="{FF2B5EF4-FFF2-40B4-BE49-F238E27FC236}">
                <a16:creationId xmlns:a16="http://schemas.microsoft.com/office/drawing/2014/main" id="{6F6B9466-B7A5-4B46-86DA-4EA8870E5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378" y="2567855"/>
            <a:ext cx="2544877" cy="3597170"/>
          </a:xfrm>
          <a:prstGeom prst="rect">
            <a:avLst/>
          </a:prstGeom>
        </p:spPr>
      </p:pic>
      <p:pic>
        <p:nvPicPr>
          <p:cNvPr id="6" name="Imagen 15">
            <a:extLst>
              <a:ext uri="{FF2B5EF4-FFF2-40B4-BE49-F238E27FC236}">
                <a16:creationId xmlns:a16="http://schemas.microsoft.com/office/drawing/2014/main" id="{E39CE5EF-3B4C-427B-9A02-EC3091D04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9349" y="2835516"/>
            <a:ext cx="2781499" cy="2843185"/>
          </a:xfrm>
          <a:prstGeom prst="rect">
            <a:avLst/>
          </a:prstGeom>
        </p:spPr>
      </p:pic>
      <p:sp>
        <p:nvSpPr>
          <p:cNvPr id="7" name="CuadroTexto 7">
            <a:extLst>
              <a:ext uri="{FF2B5EF4-FFF2-40B4-BE49-F238E27FC236}">
                <a16:creationId xmlns:a16="http://schemas.microsoft.com/office/drawing/2014/main" id="{3267EA74-ECFA-4EFC-B93B-32FD29E78A3D}"/>
              </a:ext>
            </a:extLst>
          </p:cNvPr>
          <p:cNvSpPr txBox="1"/>
          <p:nvPr/>
        </p:nvSpPr>
        <p:spPr>
          <a:xfrm>
            <a:off x="3326076" y="250157"/>
            <a:ext cx="5633273" cy="769441"/>
          </a:xfrm>
          <a:prstGeom prst="rect">
            <a:avLst/>
          </a:prstGeom>
          <a:noFill/>
          <a:ln>
            <a:solidFill>
              <a:srgbClr val="FFC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4400" b="1" dirty="0">
                <a:solidFill>
                  <a:schemeClr val="bg2">
                    <a:lumMod val="50000"/>
                  </a:schemeClr>
                </a:solidFill>
                <a:latin typeface="Abadi" panose="020B0604020104020204" pitchFamily="34" charset="0"/>
              </a:rPr>
              <a:t>Principios de actuación</a:t>
            </a:r>
            <a:endParaRPr kumimoji="0" lang="es-ES" sz="4400" b="1" i="0" u="none" strike="noStrike" kern="1200" cap="none" spc="0" normalizeH="0" baseline="0" noProof="0" dirty="0">
              <a:ln>
                <a:noFill/>
              </a:ln>
              <a:solidFill>
                <a:schemeClr val="bg2">
                  <a:lumMod val="50000"/>
                </a:schemeClr>
              </a:solidFill>
              <a:effectLst/>
              <a:uLnTx/>
              <a:uFillTx/>
              <a:latin typeface="Abadi" panose="020B0604020104020204" pitchFamily="34" charset="0"/>
              <a:ea typeface="+mn-ea"/>
              <a:cs typeface="+mn-cs"/>
            </a:endParaRPr>
          </a:p>
        </p:txBody>
      </p:sp>
      <p:pic>
        <p:nvPicPr>
          <p:cNvPr id="8" name="Imagen 8">
            <a:extLst>
              <a:ext uri="{FF2B5EF4-FFF2-40B4-BE49-F238E27FC236}">
                <a16:creationId xmlns:a16="http://schemas.microsoft.com/office/drawing/2014/main" id="{AC7FE44F-D5E2-45C4-8B62-0CDA55340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218" y="325615"/>
            <a:ext cx="1336593" cy="1336593"/>
          </a:xfrm>
          <a:prstGeom prst="rect">
            <a:avLst/>
          </a:prstGeom>
        </p:spPr>
      </p:pic>
      <p:pic>
        <p:nvPicPr>
          <p:cNvPr id="2" name="Imagen 1" descr="Logotipo&#10;&#10;Descripción generada automáticamente">
            <a:extLst>
              <a:ext uri="{FF2B5EF4-FFF2-40B4-BE49-F238E27FC236}">
                <a16:creationId xmlns:a16="http://schemas.microsoft.com/office/drawing/2014/main" id="{DBAFA8DC-E419-9D01-0BCE-F0AE755520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56868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27402-9434-4624-B74B-6AC537F5047D}"/>
              </a:ext>
            </a:extLst>
          </p:cNvPr>
          <p:cNvSpPr txBox="1"/>
          <p:nvPr/>
        </p:nvSpPr>
        <p:spPr>
          <a:xfrm>
            <a:off x="318246" y="465572"/>
            <a:ext cx="10853424" cy="5909310"/>
          </a:xfrm>
          <a:prstGeom prst="rect">
            <a:avLst/>
          </a:prstGeom>
          <a:noFill/>
        </p:spPr>
        <p:txBody>
          <a:bodyPr wrap="square" rtlCol="0">
            <a:spAutoFit/>
          </a:bodyPr>
          <a:lstStyle/>
          <a:p>
            <a:r>
              <a:rPr lang="es-MX" sz="3200" b="1" dirty="0">
                <a:solidFill>
                  <a:schemeClr val="bg2">
                    <a:lumMod val="50000"/>
                  </a:schemeClr>
                </a:solidFill>
              </a:rPr>
              <a:t>Invitación de nuestra Red UPPI para avanzar en la IS y RC con impacto en niñez y adolescencia</a:t>
            </a:r>
          </a:p>
          <a:p>
            <a:endParaRPr lang="es-MX" sz="3200" b="1" dirty="0">
              <a:solidFill>
                <a:schemeClr val="bg2">
                  <a:lumMod val="50000"/>
                </a:schemeClr>
              </a:solidFill>
            </a:endParaRPr>
          </a:p>
          <a:p>
            <a:endParaRPr lang="es-MX" dirty="0"/>
          </a:p>
          <a:p>
            <a:pPr marL="342900" indent="-342900">
              <a:buAutoNum type="arabicPeriod"/>
            </a:pPr>
            <a:r>
              <a:rPr lang="es-MX" sz="2400" dirty="0">
                <a:solidFill>
                  <a:schemeClr val="bg2">
                    <a:lumMod val="50000"/>
                  </a:schemeClr>
                </a:solidFill>
              </a:rPr>
              <a:t>Reportar sus acciones con una </a:t>
            </a:r>
            <a:r>
              <a:rPr lang="es-MX" sz="2400" b="1" dirty="0">
                <a:solidFill>
                  <a:srgbClr val="FF9900"/>
                </a:solidFill>
              </a:rPr>
              <a:t>perspectiva de derechos </a:t>
            </a:r>
            <a:r>
              <a:rPr lang="es-MX" sz="2400" dirty="0">
                <a:solidFill>
                  <a:schemeClr val="bg2">
                    <a:lumMod val="50000"/>
                  </a:schemeClr>
                </a:solidFill>
              </a:rPr>
              <a:t>de la niñez y adolescencia.</a:t>
            </a:r>
          </a:p>
          <a:p>
            <a:pPr marL="342900" indent="-342900">
              <a:buAutoNum type="arabicPeriod"/>
            </a:pPr>
            <a:r>
              <a:rPr lang="es-MX" sz="2400" dirty="0">
                <a:solidFill>
                  <a:schemeClr val="bg2">
                    <a:lumMod val="50000"/>
                  </a:schemeClr>
                </a:solidFill>
              </a:rPr>
              <a:t>Incorporar la </a:t>
            </a:r>
            <a:r>
              <a:rPr lang="es-MX" sz="2400" b="1" dirty="0">
                <a:solidFill>
                  <a:srgbClr val="FF9900"/>
                </a:solidFill>
              </a:rPr>
              <a:t>participación de los NNA en los proyectos </a:t>
            </a:r>
            <a:r>
              <a:rPr lang="es-MX" sz="2400" dirty="0">
                <a:solidFill>
                  <a:schemeClr val="bg2">
                    <a:lumMod val="50000"/>
                  </a:schemeClr>
                </a:solidFill>
              </a:rPr>
              <a:t>de inversión social como de relacionamiento comunitario.</a:t>
            </a:r>
          </a:p>
          <a:p>
            <a:pPr marL="342900" indent="-342900">
              <a:buAutoNum type="arabicPeriod"/>
            </a:pPr>
            <a:r>
              <a:rPr lang="es-MX" sz="2400" dirty="0">
                <a:solidFill>
                  <a:schemeClr val="bg2">
                    <a:lumMod val="50000"/>
                  </a:schemeClr>
                </a:solidFill>
              </a:rPr>
              <a:t>HACER de sus empresas un </a:t>
            </a:r>
            <a:r>
              <a:rPr lang="es-MX" sz="2400" b="1" dirty="0">
                <a:solidFill>
                  <a:srgbClr val="FF9900"/>
                </a:solidFill>
              </a:rPr>
              <a:t>NEGOCIO RESPONSABLE</a:t>
            </a:r>
            <a:r>
              <a:rPr lang="es-MX" sz="2400" dirty="0">
                <a:solidFill>
                  <a:schemeClr val="bg2">
                    <a:lumMod val="50000"/>
                  </a:schemeClr>
                </a:solidFill>
              </a:rPr>
              <a:t>, en todo ámbito (proveedores,  productos / servicios, colaboradores, comunidades, autoridades locales o nacionales, sociedad civil, NNA).</a:t>
            </a:r>
          </a:p>
          <a:p>
            <a:pPr marL="342900" indent="-342900">
              <a:buAutoNum type="arabicPeriod"/>
            </a:pPr>
            <a:r>
              <a:rPr lang="es-MX" sz="2400" dirty="0">
                <a:solidFill>
                  <a:schemeClr val="bg2">
                    <a:lumMod val="50000"/>
                  </a:schemeClr>
                </a:solidFill>
              </a:rPr>
              <a:t>Las empresas PUEDE transformarse en un </a:t>
            </a:r>
            <a:r>
              <a:rPr lang="es-MX" sz="2400" dirty="0">
                <a:solidFill>
                  <a:srgbClr val="FF9900"/>
                </a:solidFill>
              </a:rPr>
              <a:t>ACTOR CLAVE</a:t>
            </a:r>
            <a:r>
              <a:rPr lang="es-MX" sz="2400" dirty="0">
                <a:solidFill>
                  <a:schemeClr val="bg2">
                    <a:lumMod val="50000"/>
                  </a:schemeClr>
                </a:solidFill>
              </a:rPr>
              <a:t>, incidiendo en la </a:t>
            </a:r>
            <a:r>
              <a:rPr lang="es-MX" sz="2400" b="1" dirty="0">
                <a:solidFill>
                  <a:srgbClr val="FF9900"/>
                </a:solidFill>
              </a:rPr>
              <a:t>política pública, </a:t>
            </a:r>
            <a:r>
              <a:rPr lang="es-MX" sz="2400" dirty="0">
                <a:solidFill>
                  <a:schemeClr val="bg2">
                    <a:lumMod val="50000"/>
                  </a:schemeClr>
                </a:solidFill>
              </a:rPr>
              <a:t>para así mejorar la vida de los NNA.</a:t>
            </a:r>
          </a:p>
          <a:p>
            <a:pPr marL="342900" indent="-342900">
              <a:buAutoNum type="arabicPeriod"/>
            </a:pPr>
            <a:r>
              <a:rPr lang="es" sz="2400" dirty="0">
                <a:solidFill>
                  <a:schemeClr val="bg2">
                    <a:lumMod val="50000"/>
                  </a:schemeClr>
                </a:solidFill>
              </a:rPr>
              <a:t>Las organizaciones de la sociedad civil pueden servir como el </a:t>
            </a:r>
            <a:r>
              <a:rPr lang="es" sz="2400" b="1" dirty="0">
                <a:solidFill>
                  <a:srgbClr val="FF9900"/>
                </a:solidFill>
              </a:rPr>
              <a:t>eslabón perdido entre la empresa y los derechos de los niños y niñas, </a:t>
            </a:r>
            <a:r>
              <a:rPr lang="es" sz="2400" dirty="0">
                <a:solidFill>
                  <a:schemeClr val="bg2">
                    <a:lumMod val="50000"/>
                  </a:schemeClr>
                </a:solidFill>
              </a:rPr>
              <a:t>son un actor esencial para dirigir los esfuerzos de las empresas con la comunidad.</a:t>
            </a:r>
            <a:endParaRPr lang="es-CL" sz="3200" dirty="0">
              <a:solidFill>
                <a:schemeClr val="bg2">
                  <a:lumMod val="50000"/>
                </a:schemeClr>
              </a:solidFill>
            </a:endParaRPr>
          </a:p>
        </p:txBody>
      </p:sp>
      <p:cxnSp>
        <p:nvCxnSpPr>
          <p:cNvPr id="3" name="Straight Connector 2">
            <a:extLst>
              <a:ext uri="{FF2B5EF4-FFF2-40B4-BE49-F238E27FC236}">
                <a16:creationId xmlns:a16="http://schemas.microsoft.com/office/drawing/2014/main" id="{778FA5D6-6268-4DF1-9A2D-D62A18A054E3}"/>
              </a:ext>
            </a:extLst>
          </p:cNvPr>
          <p:cNvCxnSpPr>
            <a:cxnSpLocks/>
          </p:cNvCxnSpPr>
          <p:nvPr/>
        </p:nvCxnSpPr>
        <p:spPr>
          <a:xfrm>
            <a:off x="0" y="1511657"/>
            <a:ext cx="6635262"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pic>
        <p:nvPicPr>
          <p:cNvPr id="5" name="Imagen 4" descr="Logotipo&#10;&#10;Descripción generada automáticamente">
            <a:extLst>
              <a:ext uri="{FF2B5EF4-FFF2-40B4-BE49-F238E27FC236}">
                <a16:creationId xmlns:a16="http://schemas.microsoft.com/office/drawing/2014/main" id="{8D766C3C-E50D-DBCE-EE8D-F07209BF8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23" y="165039"/>
            <a:ext cx="1461377" cy="1461377"/>
          </a:xfrm>
          <a:prstGeom prst="rect">
            <a:avLst/>
          </a:prstGeom>
        </p:spPr>
      </p:pic>
    </p:spTree>
    <p:extLst>
      <p:ext uri="{BB962C8B-B14F-4D97-AF65-F5344CB8AC3E}">
        <p14:creationId xmlns:p14="http://schemas.microsoft.com/office/powerpoint/2010/main" val="66567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1">
            <a:extLst>
              <a:ext uri="{FF2B5EF4-FFF2-40B4-BE49-F238E27FC236}">
                <a16:creationId xmlns:a16="http://schemas.microsoft.com/office/drawing/2014/main" id="{69E25955-56DC-4EAA-ACD4-333AFF2F3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02" y="1801277"/>
            <a:ext cx="3807340" cy="3796938"/>
          </a:xfrm>
          <a:prstGeom prst="rect">
            <a:avLst/>
          </a:prstGeom>
          <a:ln>
            <a:noFill/>
          </a:ln>
        </p:spPr>
      </p:pic>
      <p:pic>
        <p:nvPicPr>
          <p:cNvPr id="3" name="Picture 2" descr="Icon&#10;&#10;Description automatically generated">
            <a:extLst>
              <a:ext uri="{FF2B5EF4-FFF2-40B4-BE49-F238E27FC236}">
                <a16:creationId xmlns:a16="http://schemas.microsoft.com/office/drawing/2014/main" id="{A90CBDF6-0509-4FBC-A34E-EC85BE2D8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009" y="1235024"/>
            <a:ext cx="1480838" cy="1480838"/>
          </a:xfrm>
          <a:prstGeom prst="rect">
            <a:avLst/>
          </a:prstGeom>
        </p:spPr>
      </p:pic>
      <p:pic>
        <p:nvPicPr>
          <p:cNvPr id="4" name="Picture 3" descr="Icon&#10;&#10;Description automatically generated">
            <a:extLst>
              <a:ext uri="{FF2B5EF4-FFF2-40B4-BE49-F238E27FC236}">
                <a16:creationId xmlns:a16="http://schemas.microsoft.com/office/drawing/2014/main" id="{97818C93-525B-4231-841E-7D8D587FF1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5553" y="2929170"/>
            <a:ext cx="1277750" cy="1277750"/>
          </a:xfrm>
          <a:prstGeom prst="rect">
            <a:avLst/>
          </a:prstGeom>
        </p:spPr>
      </p:pic>
      <p:pic>
        <p:nvPicPr>
          <p:cNvPr id="5" name="Picture 4" descr="Icon&#10;&#10;Description automatically generated">
            <a:extLst>
              <a:ext uri="{FF2B5EF4-FFF2-40B4-BE49-F238E27FC236}">
                <a16:creationId xmlns:a16="http://schemas.microsoft.com/office/drawing/2014/main" id="{6DC635FF-37B2-4322-8ECC-D1E7721DBB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6784" y="4350952"/>
            <a:ext cx="1071562" cy="1071562"/>
          </a:xfrm>
          <a:prstGeom prst="rect">
            <a:avLst/>
          </a:prstGeom>
        </p:spPr>
      </p:pic>
      <p:sp>
        <p:nvSpPr>
          <p:cNvPr id="6" name="TextBox 5">
            <a:extLst>
              <a:ext uri="{FF2B5EF4-FFF2-40B4-BE49-F238E27FC236}">
                <a16:creationId xmlns:a16="http://schemas.microsoft.com/office/drawing/2014/main" id="{16B796DC-CE39-4415-86D7-81881E9874AF}"/>
              </a:ext>
            </a:extLst>
          </p:cNvPr>
          <p:cNvSpPr txBox="1"/>
          <p:nvPr/>
        </p:nvSpPr>
        <p:spPr>
          <a:xfrm>
            <a:off x="7307804" y="1865278"/>
            <a:ext cx="1959191" cy="646331"/>
          </a:xfrm>
          <a:prstGeom prst="rect">
            <a:avLst/>
          </a:prstGeom>
          <a:noFill/>
        </p:spPr>
        <p:txBody>
          <a:bodyPr wrap="none" rtlCol="0">
            <a:spAutoFit/>
          </a:bodyPr>
          <a:lstStyle/>
          <a:p>
            <a:r>
              <a:rPr lang="es-MX" sz="3600" dirty="0">
                <a:solidFill>
                  <a:schemeClr val="bg2">
                    <a:lumMod val="50000"/>
                  </a:schemeClr>
                </a:solidFill>
              </a:rPr>
              <a:t>@uppi_cl</a:t>
            </a:r>
            <a:endParaRPr lang="es-CL" sz="3600" dirty="0">
              <a:solidFill>
                <a:schemeClr val="bg2">
                  <a:lumMod val="50000"/>
                </a:schemeClr>
              </a:solidFill>
            </a:endParaRPr>
          </a:p>
        </p:txBody>
      </p:sp>
      <p:sp>
        <p:nvSpPr>
          <p:cNvPr id="7" name="TextBox 6">
            <a:extLst>
              <a:ext uri="{FF2B5EF4-FFF2-40B4-BE49-F238E27FC236}">
                <a16:creationId xmlns:a16="http://schemas.microsoft.com/office/drawing/2014/main" id="{D44CE98A-8E39-4A2F-B0D9-707D41DDE8E9}"/>
              </a:ext>
            </a:extLst>
          </p:cNvPr>
          <p:cNvSpPr txBox="1"/>
          <p:nvPr/>
        </p:nvSpPr>
        <p:spPr>
          <a:xfrm>
            <a:off x="7170077" y="2937599"/>
            <a:ext cx="3703258" cy="1200329"/>
          </a:xfrm>
          <a:prstGeom prst="rect">
            <a:avLst/>
          </a:prstGeom>
          <a:noFill/>
        </p:spPr>
        <p:txBody>
          <a:bodyPr wrap="none" rtlCol="0">
            <a:spAutoFit/>
          </a:bodyPr>
          <a:lstStyle/>
          <a:p>
            <a:r>
              <a:rPr lang="es-MX" sz="3600" dirty="0">
                <a:solidFill>
                  <a:schemeClr val="bg2">
                    <a:lumMod val="50000"/>
                  </a:schemeClr>
                </a:solidFill>
              </a:rPr>
              <a:t>@UPPI unidos por </a:t>
            </a:r>
          </a:p>
          <a:p>
            <a:r>
              <a:rPr lang="es-MX" sz="3600" dirty="0">
                <a:solidFill>
                  <a:schemeClr val="bg2">
                    <a:lumMod val="50000"/>
                  </a:schemeClr>
                </a:solidFill>
              </a:rPr>
              <a:t>la infancia</a:t>
            </a:r>
            <a:endParaRPr lang="es-CL" sz="3600" dirty="0">
              <a:solidFill>
                <a:schemeClr val="bg2">
                  <a:lumMod val="50000"/>
                </a:schemeClr>
              </a:solidFill>
            </a:endParaRPr>
          </a:p>
        </p:txBody>
      </p:sp>
      <p:sp>
        <p:nvSpPr>
          <p:cNvPr id="8" name="TextBox 7">
            <a:extLst>
              <a:ext uri="{FF2B5EF4-FFF2-40B4-BE49-F238E27FC236}">
                <a16:creationId xmlns:a16="http://schemas.microsoft.com/office/drawing/2014/main" id="{B3A6DE08-E023-4109-A89C-8B31E9629E77}"/>
              </a:ext>
            </a:extLst>
          </p:cNvPr>
          <p:cNvSpPr txBox="1"/>
          <p:nvPr/>
        </p:nvSpPr>
        <p:spPr>
          <a:xfrm>
            <a:off x="7086479" y="4397886"/>
            <a:ext cx="6104964" cy="1754326"/>
          </a:xfrm>
          <a:prstGeom prst="rect">
            <a:avLst/>
          </a:prstGeom>
          <a:noFill/>
        </p:spPr>
        <p:txBody>
          <a:bodyPr wrap="square">
            <a:spAutoFit/>
          </a:bodyPr>
          <a:lstStyle/>
          <a:p>
            <a:r>
              <a:rPr lang="es-MX" sz="3600" b="0" i="0" dirty="0">
                <a:solidFill>
                  <a:schemeClr val="bg2">
                    <a:lumMod val="50000"/>
                  </a:schemeClr>
                </a:solidFill>
                <a:effectLst/>
                <a:latin typeface="-apple-system"/>
              </a:rPr>
              <a:t>UPPI - Red Empresas </a:t>
            </a:r>
          </a:p>
          <a:p>
            <a:r>
              <a:rPr lang="es-MX" sz="3600" b="0" i="0" dirty="0">
                <a:solidFill>
                  <a:schemeClr val="bg2">
                    <a:lumMod val="50000"/>
                  </a:schemeClr>
                </a:solidFill>
                <a:effectLst/>
                <a:latin typeface="-apple-system"/>
              </a:rPr>
              <a:t>Unidas  por la Niñez y adolescencia</a:t>
            </a:r>
            <a:endParaRPr lang="es-CL" sz="3600" dirty="0">
              <a:solidFill>
                <a:schemeClr val="bg2">
                  <a:lumMod val="50000"/>
                </a:schemeClr>
              </a:solidFill>
            </a:endParaRPr>
          </a:p>
        </p:txBody>
      </p:sp>
      <p:sp>
        <p:nvSpPr>
          <p:cNvPr id="9" name="TextBox 8">
            <a:extLst>
              <a:ext uri="{FF2B5EF4-FFF2-40B4-BE49-F238E27FC236}">
                <a16:creationId xmlns:a16="http://schemas.microsoft.com/office/drawing/2014/main" id="{F4586EBB-80E3-4AAA-AF7E-FAF9DCDE7EEF}"/>
              </a:ext>
            </a:extLst>
          </p:cNvPr>
          <p:cNvSpPr txBox="1"/>
          <p:nvPr/>
        </p:nvSpPr>
        <p:spPr>
          <a:xfrm>
            <a:off x="9014327" y="5878723"/>
            <a:ext cx="2611036" cy="646331"/>
          </a:xfrm>
          <a:prstGeom prst="rect">
            <a:avLst/>
          </a:prstGeom>
          <a:noFill/>
        </p:spPr>
        <p:txBody>
          <a:bodyPr wrap="none" rtlCol="0">
            <a:spAutoFit/>
          </a:bodyPr>
          <a:lstStyle/>
          <a:p>
            <a:r>
              <a:rPr lang="es-MX" sz="3600" b="1" dirty="0">
                <a:solidFill>
                  <a:srgbClr val="FF6600"/>
                </a:solidFill>
              </a:rPr>
              <a:t>www.uppi.cl</a:t>
            </a:r>
            <a:endParaRPr lang="es-CL" sz="3600" b="1" dirty="0">
              <a:solidFill>
                <a:srgbClr val="FF6600"/>
              </a:solidFill>
            </a:endParaRPr>
          </a:p>
        </p:txBody>
      </p:sp>
      <p:pic>
        <p:nvPicPr>
          <p:cNvPr id="10" name="Imagen 9" descr="Logotipo&#10;&#10;Descripción generada automáticamente">
            <a:extLst>
              <a:ext uri="{FF2B5EF4-FFF2-40B4-BE49-F238E27FC236}">
                <a16:creationId xmlns:a16="http://schemas.microsoft.com/office/drawing/2014/main" id="{29BA2BB6-76BE-DD08-0B33-F72FBC3750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137722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A7490-4E0E-47DD-8100-1B8D5A8F2ED5}"/>
              </a:ext>
            </a:extLst>
          </p:cNvPr>
          <p:cNvSpPr txBox="1"/>
          <p:nvPr/>
        </p:nvSpPr>
        <p:spPr>
          <a:xfrm flipH="1">
            <a:off x="5533292" y="3099581"/>
            <a:ext cx="4525108" cy="1200329"/>
          </a:xfrm>
          <a:prstGeom prst="rect">
            <a:avLst/>
          </a:prstGeom>
          <a:noFill/>
        </p:spPr>
        <p:txBody>
          <a:bodyPr wrap="square" rtlCol="0">
            <a:spAutoFit/>
          </a:bodyPr>
          <a:lstStyle/>
          <a:p>
            <a:r>
              <a:rPr lang="es-MX" sz="3600" b="1" dirty="0">
                <a:solidFill>
                  <a:schemeClr val="bg2">
                    <a:lumMod val="50000"/>
                  </a:schemeClr>
                </a:solidFill>
              </a:rPr>
              <a:t>Relacionamiento Comunitario</a:t>
            </a:r>
            <a:endParaRPr lang="es-CL" sz="3600" b="1" dirty="0">
              <a:solidFill>
                <a:schemeClr val="bg2">
                  <a:lumMod val="50000"/>
                </a:schemeClr>
              </a:solidFill>
            </a:endParaRPr>
          </a:p>
        </p:txBody>
      </p:sp>
      <p:cxnSp>
        <p:nvCxnSpPr>
          <p:cNvPr id="4" name="Straight Connector 3">
            <a:extLst>
              <a:ext uri="{FF2B5EF4-FFF2-40B4-BE49-F238E27FC236}">
                <a16:creationId xmlns:a16="http://schemas.microsoft.com/office/drawing/2014/main" id="{9552931F-69DE-4E4E-8A37-810A33EC2BF9}"/>
              </a:ext>
            </a:extLst>
          </p:cNvPr>
          <p:cNvCxnSpPr/>
          <p:nvPr/>
        </p:nvCxnSpPr>
        <p:spPr>
          <a:xfrm flipH="1">
            <a:off x="5533292" y="4525108"/>
            <a:ext cx="6658708"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pic>
        <p:nvPicPr>
          <p:cNvPr id="5" name="Imagen 11">
            <a:extLst>
              <a:ext uri="{FF2B5EF4-FFF2-40B4-BE49-F238E27FC236}">
                <a16:creationId xmlns:a16="http://schemas.microsoft.com/office/drawing/2014/main" id="{C0FC3668-D0AC-428F-B061-18862F753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02" y="1801277"/>
            <a:ext cx="3807340" cy="3796938"/>
          </a:xfrm>
          <a:prstGeom prst="rect">
            <a:avLst/>
          </a:prstGeom>
          <a:ln>
            <a:noFill/>
          </a:ln>
        </p:spPr>
      </p:pic>
      <p:pic>
        <p:nvPicPr>
          <p:cNvPr id="6" name="Imagen 5" descr="Logotipo&#10;&#10;Descripción generada automáticamente">
            <a:extLst>
              <a:ext uri="{FF2B5EF4-FFF2-40B4-BE49-F238E27FC236}">
                <a16:creationId xmlns:a16="http://schemas.microsoft.com/office/drawing/2014/main" id="{798C3164-41E3-CFEA-A6B8-78CA18E29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233637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56A205-EF33-4D17-95D4-CFBCC77CDD01}"/>
              </a:ext>
            </a:extLst>
          </p:cNvPr>
          <p:cNvSpPr txBox="1"/>
          <p:nvPr/>
        </p:nvSpPr>
        <p:spPr>
          <a:xfrm>
            <a:off x="820615" y="1949340"/>
            <a:ext cx="9661117" cy="1938992"/>
          </a:xfrm>
          <a:prstGeom prst="rect">
            <a:avLst/>
          </a:prstGeom>
          <a:noFill/>
        </p:spPr>
        <p:txBody>
          <a:bodyPr wrap="square">
            <a:spAutoFit/>
          </a:bodyPr>
          <a:lstStyle/>
          <a:p>
            <a:r>
              <a:rPr lang="es" sz="2400" dirty="0">
                <a:solidFill>
                  <a:schemeClr val="bg2">
                    <a:lumMod val="50000"/>
                  </a:schemeClr>
                </a:solidFill>
              </a:rPr>
              <a:t>Es el proceso mediante el cual las empresas </a:t>
            </a:r>
            <a:r>
              <a:rPr lang="es" sz="2400" b="1" dirty="0">
                <a:solidFill>
                  <a:schemeClr val="bg2">
                    <a:lumMod val="50000"/>
                  </a:schemeClr>
                </a:solidFill>
              </a:rPr>
              <a:t>establecen, mantienen y fortalecen los vínculos con las poblaciones del entorno y sus autoridades</a:t>
            </a:r>
            <a:r>
              <a:rPr lang="es" sz="2400" dirty="0">
                <a:solidFill>
                  <a:schemeClr val="bg2">
                    <a:lumMod val="50000"/>
                  </a:schemeClr>
                </a:solidFill>
              </a:rPr>
              <a:t>, bajo determinados principios que tienen que ver con las </a:t>
            </a:r>
            <a:r>
              <a:rPr lang="es" sz="2400" b="1" dirty="0">
                <a:solidFill>
                  <a:schemeClr val="bg2">
                    <a:lumMod val="50000"/>
                  </a:schemeClr>
                </a:solidFill>
              </a:rPr>
              <a:t>prácticas sostenibles en los aspectos ambientales, sociales y compromiso con el desarrollo local.</a:t>
            </a:r>
            <a:endParaRPr lang="es-CL" sz="2400" dirty="0">
              <a:solidFill>
                <a:schemeClr val="bg2">
                  <a:lumMod val="50000"/>
                </a:schemeClr>
              </a:solidFill>
            </a:endParaRPr>
          </a:p>
        </p:txBody>
      </p:sp>
      <p:sp>
        <p:nvSpPr>
          <p:cNvPr id="4" name="Google Shape;407;p61">
            <a:extLst>
              <a:ext uri="{FF2B5EF4-FFF2-40B4-BE49-F238E27FC236}">
                <a16:creationId xmlns:a16="http://schemas.microsoft.com/office/drawing/2014/main" id="{CB8730F7-971F-4DD2-A7EA-5A1E024AA769}"/>
              </a:ext>
            </a:extLst>
          </p:cNvPr>
          <p:cNvSpPr txBox="1">
            <a:spLocks/>
          </p:cNvSpPr>
          <p:nvPr/>
        </p:nvSpPr>
        <p:spPr>
          <a:xfrm>
            <a:off x="998135" y="865698"/>
            <a:ext cx="8333434" cy="946569"/>
          </a:xfrm>
          <a:prstGeom prst="rect">
            <a:avLst/>
          </a:prstGeom>
        </p:spPr>
        <p:txBody>
          <a:bodyPr spcFirstLastPara="1" wrap="square" lIns="91425" tIns="91425" rIns="91425" bIns="91425"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s" sz="3200" b="1" dirty="0">
                <a:solidFill>
                  <a:schemeClr val="bg2">
                    <a:lumMod val="50000"/>
                  </a:schemeClr>
                </a:solidFill>
              </a:rPr>
              <a:t>Relacionamiento Comunitario</a:t>
            </a:r>
            <a:endParaRPr kumimoji="0" lang="es-MX" sz="3200" b="1" i="0" u="none" strike="noStrike" kern="1200" cap="none" spc="0" normalizeH="0" baseline="0" noProof="0" dirty="0">
              <a:ln>
                <a:noFill/>
              </a:ln>
              <a:solidFill>
                <a:schemeClr val="bg2">
                  <a:lumMod val="50000"/>
                </a:schemeClr>
              </a:solidFill>
              <a:effectLst/>
              <a:uLnTx/>
              <a:uFillTx/>
              <a:latin typeface="Calibri Light" panose="020F0302020204030204"/>
              <a:ea typeface="+mj-ea"/>
              <a:cs typeface="+mj-cs"/>
            </a:endParaRPr>
          </a:p>
        </p:txBody>
      </p:sp>
      <p:cxnSp>
        <p:nvCxnSpPr>
          <p:cNvPr id="5" name="Straight Connector 4">
            <a:extLst>
              <a:ext uri="{FF2B5EF4-FFF2-40B4-BE49-F238E27FC236}">
                <a16:creationId xmlns:a16="http://schemas.microsoft.com/office/drawing/2014/main" id="{570FBF3E-4D7F-48BD-8371-895E42C3BE6C}"/>
              </a:ext>
            </a:extLst>
          </p:cNvPr>
          <p:cNvCxnSpPr>
            <a:cxnSpLocks/>
          </p:cNvCxnSpPr>
          <p:nvPr/>
        </p:nvCxnSpPr>
        <p:spPr>
          <a:xfrm>
            <a:off x="0" y="1464765"/>
            <a:ext cx="6635262"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427FC48-2CB9-4220-BEDE-FF571C81C68E}"/>
              </a:ext>
            </a:extLst>
          </p:cNvPr>
          <p:cNvSpPr txBox="1"/>
          <p:nvPr/>
        </p:nvSpPr>
        <p:spPr>
          <a:xfrm>
            <a:off x="820615" y="3943132"/>
            <a:ext cx="6096000" cy="400110"/>
          </a:xfrm>
          <a:prstGeom prst="rect">
            <a:avLst/>
          </a:prstGeom>
          <a:noFill/>
        </p:spPr>
        <p:txBody>
          <a:bodyPr wrap="square">
            <a:spAutoFit/>
          </a:bodyPr>
          <a:lstStyle/>
          <a:p>
            <a:pPr marL="0" lvl="0" indent="0" algn="l" rtl="0">
              <a:spcBef>
                <a:spcPts val="1200"/>
              </a:spcBef>
              <a:spcAft>
                <a:spcPts val="0"/>
              </a:spcAft>
              <a:buNone/>
            </a:pPr>
            <a:r>
              <a:rPr lang="es-MX" sz="2000" b="1" dirty="0">
                <a:solidFill>
                  <a:srgbClr val="0070C0"/>
                </a:solidFill>
              </a:rPr>
              <a:t>Principios rectores al relacionamiento comunitario:</a:t>
            </a:r>
          </a:p>
        </p:txBody>
      </p:sp>
      <p:sp>
        <p:nvSpPr>
          <p:cNvPr id="11" name="Oval 10">
            <a:extLst>
              <a:ext uri="{FF2B5EF4-FFF2-40B4-BE49-F238E27FC236}">
                <a16:creationId xmlns:a16="http://schemas.microsoft.com/office/drawing/2014/main" id="{39ED990C-AF13-4CDA-B8AC-D13B4DBA5DC5}"/>
              </a:ext>
            </a:extLst>
          </p:cNvPr>
          <p:cNvSpPr/>
          <p:nvPr/>
        </p:nvSpPr>
        <p:spPr>
          <a:xfrm>
            <a:off x="743990" y="4572960"/>
            <a:ext cx="2085873" cy="19389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t>Sostenibilidad</a:t>
            </a:r>
          </a:p>
          <a:p>
            <a:pPr algn="ctr"/>
            <a:endParaRPr lang="es-CL" dirty="0"/>
          </a:p>
        </p:txBody>
      </p:sp>
      <p:sp>
        <p:nvSpPr>
          <p:cNvPr id="12" name="Oval 11">
            <a:extLst>
              <a:ext uri="{FF2B5EF4-FFF2-40B4-BE49-F238E27FC236}">
                <a16:creationId xmlns:a16="http://schemas.microsoft.com/office/drawing/2014/main" id="{AA18F5D4-E619-4265-BDAF-9930012664DB}"/>
              </a:ext>
            </a:extLst>
          </p:cNvPr>
          <p:cNvSpPr/>
          <p:nvPr/>
        </p:nvSpPr>
        <p:spPr>
          <a:xfrm>
            <a:off x="3139268" y="4572959"/>
            <a:ext cx="2034378" cy="19389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Participación</a:t>
            </a:r>
          </a:p>
          <a:p>
            <a:pPr algn="ctr"/>
            <a:endParaRPr lang="es-CL" dirty="0"/>
          </a:p>
        </p:txBody>
      </p:sp>
      <p:sp>
        <p:nvSpPr>
          <p:cNvPr id="13" name="Oval 12">
            <a:extLst>
              <a:ext uri="{FF2B5EF4-FFF2-40B4-BE49-F238E27FC236}">
                <a16:creationId xmlns:a16="http://schemas.microsoft.com/office/drawing/2014/main" id="{57BC941F-C161-425C-AD95-0FE4602EBC74}"/>
              </a:ext>
            </a:extLst>
          </p:cNvPr>
          <p:cNvSpPr/>
          <p:nvPr/>
        </p:nvSpPr>
        <p:spPr>
          <a:xfrm>
            <a:off x="5345722" y="4572958"/>
            <a:ext cx="2085873" cy="19389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Perspectiva Territorial</a:t>
            </a:r>
          </a:p>
          <a:p>
            <a:pPr algn="ctr"/>
            <a:endParaRPr lang="es-CL" dirty="0"/>
          </a:p>
        </p:txBody>
      </p:sp>
      <p:sp>
        <p:nvSpPr>
          <p:cNvPr id="14" name="Oval 13">
            <a:extLst>
              <a:ext uri="{FF2B5EF4-FFF2-40B4-BE49-F238E27FC236}">
                <a16:creationId xmlns:a16="http://schemas.microsoft.com/office/drawing/2014/main" id="{8A6B99A2-7F51-4A6A-A7EF-20C9EAB22892}"/>
              </a:ext>
            </a:extLst>
          </p:cNvPr>
          <p:cNvSpPr/>
          <p:nvPr/>
        </p:nvSpPr>
        <p:spPr>
          <a:xfrm>
            <a:off x="7740999" y="4572958"/>
            <a:ext cx="2085873" cy="19389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p>
          <a:p>
            <a:pPr algn="ctr"/>
            <a:r>
              <a:rPr lang="es-CL" b="1" dirty="0"/>
              <a:t>Respeto a las creencias y medio ambiente</a:t>
            </a:r>
          </a:p>
          <a:p>
            <a:pPr algn="ctr"/>
            <a:endParaRPr lang="es-CL" dirty="0"/>
          </a:p>
        </p:txBody>
      </p:sp>
      <p:pic>
        <p:nvPicPr>
          <p:cNvPr id="2" name="Imagen 1" descr="Logotipo&#10;&#10;Descripción generada automáticamente">
            <a:extLst>
              <a:ext uri="{FF2B5EF4-FFF2-40B4-BE49-F238E27FC236}">
                <a16:creationId xmlns:a16="http://schemas.microsoft.com/office/drawing/2014/main" id="{3483DB9B-CE2C-A2AB-9ED5-080BE2AB2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679" y="149799"/>
            <a:ext cx="1461377" cy="1461377"/>
          </a:xfrm>
          <a:prstGeom prst="rect">
            <a:avLst/>
          </a:prstGeom>
        </p:spPr>
      </p:pic>
    </p:spTree>
    <p:extLst>
      <p:ext uri="{BB962C8B-B14F-4D97-AF65-F5344CB8AC3E}">
        <p14:creationId xmlns:p14="http://schemas.microsoft.com/office/powerpoint/2010/main" val="395835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82F8BE-C333-5AC7-1402-277BD3AAA99D}"/>
              </a:ext>
            </a:extLst>
          </p:cNvPr>
          <p:cNvSpPr txBox="1"/>
          <p:nvPr/>
        </p:nvSpPr>
        <p:spPr>
          <a:xfrm>
            <a:off x="1402080" y="484555"/>
            <a:ext cx="6690360" cy="830997"/>
          </a:xfrm>
          <a:prstGeom prst="rect">
            <a:avLst/>
          </a:prstGeom>
          <a:noFill/>
        </p:spPr>
        <p:txBody>
          <a:bodyPr wrap="square">
            <a:spAutoFit/>
          </a:bodyPr>
          <a:lstStyle/>
          <a:p>
            <a:r>
              <a:rPr lang="es-ES" sz="2400" dirty="0">
                <a:solidFill>
                  <a:schemeClr val="bg2">
                    <a:lumMod val="50000"/>
                  </a:schemeClr>
                </a:solidFill>
              </a:rPr>
              <a:t>El relacionamiento comunitario es un componente de la Gestión Sustentable de la Empresa</a:t>
            </a:r>
          </a:p>
        </p:txBody>
      </p:sp>
      <p:pic>
        <p:nvPicPr>
          <p:cNvPr id="6" name="Imagen 5">
            <a:extLst>
              <a:ext uri="{FF2B5EF4-FFF2-40B4-BE49-F238E27FC236}">
                <a16:creationId xmlns:a16="http://schemas.microsoft.com/office/drawing/2014/main" id="{1A04FCEE-D51D-5E31-66CA-154CF606AFD7}"/>
              </a:ext>
            </a:extLst>
          </p:cNvPr>
          <p:cNvPicPr>
            <a:picLocks noChangeAspect="1"/>
          </p:cNvPicPr>
          <p:nvPr/>
        </p:nvPicPr>
        <p:blipFill>
          <a:blip r:embed="rId2"/>
          <a:stretch>
            <a:fillRect/>
          </a:stretch>
        </p:blipFill>
        <p:spPr>
          <a:xfrm>
            <a:off x="1737360" y="1327349"/>
            <a:ext cx="9296400" cy="4482542"/>
          </a:xfrm>
          <a:prstGeom prst="rect">
            <a:avLst/>
          </a:prstGeom>
        </p:spPr>
      </p:pic>
      <p:pic>
        <p:nvPicPr>
          <p:cNvPr id="7" name="Imagen 6">
            <a:extLst>
              <a:ext uri="{FF2B5EF4-FFF2-40B4-BE49-F238E27FC236}">
                <a16:creationId xmlns:a16="http://schemas.microsoft.com/office/drawing/2014/main" id="{7A30CE91-1D08-26EC-C060-BA3E13F4A139}"/>
              </a:ext>
            </a:extLst>
          </p:cNvPr>
          <p:cNvPicPr>
            <a:picLocks noChangeAspect="1"/>
          </p:cNvPicPr>
          <p:nvPr/>
        </p:nvPicPr>
        <p:blipFill>
          <a:blip r:embed="rId3"/>
          <a:stretch>
            <a:fillRect/>
          </a:stretch>
        </p:blipFill>
        <p:spPr>
          <a:xfrm>
            <a:off x="10454640" y="79185"/>
            <a:ext cx="1463167" cy="1457070"/>
          </a:xfrm>
          <a:prstGeom prst="rect">
            <a:avLst/>
          </a:prstGeom>
        </p:spPr>
      </p:pic>
    </p:spTree>
    <p:extLst>
      <p:ext uri="{BB962C8B-B14F-4D97-AF65-F5344CB8AC3E}">
        <p14:creationId xmlns:p14="http://schemas.microsoft.com/office/powerpoint/2010/main" val="123504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A30CE91-1D08-26EC-C060-BA3E13F4A139}"/>
              </a:ext>
            </a:extLst>
          </p:cNvPr>
          <p:cNvPicPr>
            <a:picLocks noChangeAspect="1"/>
          </p:cNvPicPr>
          <p:nvPr/>
        </p:nvPicPr>
        <p:blipFill>
          <a:blip r:embed="rId3"/>
          <a:stretch>
            <a:fillRect/>
          </a:stretch>
        </p:blipFill>
        <p:spPr>
          <a:xfrm>
            <a:off x="10454640" y="79185"/>
            <a:ext cx="1463167" cy="1457070"/>
          </a:xfrm>
          <a:prstGeom prst="rect">
            <a:avLst/>
          </a:prstGeom>
        </p:spPr>
      </p:pic>
      <p:pic>
        <p:nvPicPr>
          <p:cNvPr id="5" name="Imagen 4">
            <a:extLst>
              <a:ext uri="{FF2B5EF4-FFF2-40B4-BE49-F238E27FC236}">
                <a16:creationId xmlns:a16="http://schemas.microsoft.com/office/drawing/2014/main" id="{3F41F4B1-1093-1554-8CAC-CF1B67938040}"/>
              </a:ext>
            </a:extLst>
          </p:cNvPr>
          <p:cNvPicPr>
            <a:picLocks noChangeAspect="1"/>
          </p:cNvPicPr>
          <p:nvPr/>
        </p:nvPicPr>
        <p:blipFill>
          <a:blip r:embed="rId4"/>
          <a:stretch>
            <a:fillRect/>
          </a:stretch>
        </p:blipFill>
        <p:spPr>
          <a:xfrm>
            <a:off x="389776" y="386786"/>
            <a:ext cx="8486368" cy="1024217"/>
          </a:xfrm>
          <a:prstGeom prst="rect">
            <a:avLst/>
          </a:prstGeom>
        </p:spPr>
      </p:pic>
      <p:sp>
        <p:nvSpPr>
          <p:cNvPr id="8" name="Rectángulo: esquinas redondeadas 7">
            <a:extLst>
              <a:ext uri="{FF2B5EF4-FFF2-40B4-BE49-F238E27FC236}">
                <a16:creationId xmlns:a16="http://schemas.microsoft.com/office/drawing/2014/main" id="{A48FF7B2-1D20-E09F-93C4-E7032A8D3B2F}"/>
              </a:ext>
            </a:extLst>
          </p:cNvPr>
          <p:cNvSpPr>
            <a:spLocks noChangeArrowheads="1"/>
          </p:cNvSpPr>
          <p:nvPr/>
        </p:nvSpPr>
        <p:spPr bwMode="auto">
          <a:xfrm>
            <a:off x="2373630" y="1765015"/>
            <a:ext cx="7444740" cy="953453"/>
          </a:xfrm>
          <a:prstGeom prst="roundRect">
            <a:avLst>
              <a:gd name="adj" fmla="val 16667"/>
            </a:avLst>
          </a:prstGeom>
          <a:solidFill>
            <a:schemeClr val="accent4">
              <a:lumMod val="60000"/>
              <a:lumOff val="40000"/>
            </a:schemeClr>
          </a:solidFill>
          <a:ln w="25400" algn="ctr">
            <a:solidFill>
              <a:srgbClr val="000000"/>
            </a:solidFill>
            <a:miter lim="400000"/>
            <a:headEnd/>
            <a:tailEnd/>
          </a:ln>
        </p:spPr>
        <p:txBody>
          <a:bodyPr wrap="square" lIns="0" tIns="0" rIns="0" bIns="0" anchor="ctr">
            <a:spAutoFit/>
          </a:bodyPr>
          <a:lstStyle/>
          <a:p>
            <a:pPr algn="ctr"/>
            <a:r>
              <a:rPr lang="es-CL" altLang="es-AR" sz="2800" dirty="0">
                <a:solidFill>
                  <a:schemeClr val="bg2">
                    <a:lumMod val="50000"/>
                  </a:schemeClr>
                </a:solidFill>
              </a:rPr>
              <a:t>Una buena estrategia de Relacionamiento Comunitario debe considerar lo siguiente:</a:t>
            </a:r>
            <a:endParaRPr lang="es-CL" altLang="es-AR" dirty="0"/>
          </a:p>
        </p:txBody>
      </p:sp>
      <p:sp>
        <p:nvSpPr>
          <p:cNvPr id="9" name="CuadroTexto 8">
            <a:extLst>
              <a:ext uri="{FF2B5EF4-FFF2-40B4-BE49-F238E27FC236}">
                <a16:creationId xmlns:a16="http://schemas.microsoft.com/office/drawing/2014/main" id="{37A08807-87A0-2FDE-CFE5-2382FDC132E2}"/>
              </a:ext>
            </a:extLst>
          </p:cNvPr>
          <p:cNvSpPr txBox="1"/>
          <p:nvPr/>
        </p:nvSpPr>
        <p:spPr bwMode="auto">
          <a:xfrm>
            <a:off x="192088" y="3473258"/>
            <a:ext cx="5903912" cy="707886"/>
          </a:xfrm>
          <a:prstGeom prst="rect">
            <a:avLst/>
          </a:prstGeom>
          <a:solidFill>
            <a:schemeClr val="accent2">
              <a:lumMod val="40000"/>
              <a:lumOff val="60000"/>
            </a:schemeClr>
          </a:solidFill>
        </p:spPr>
        <p:txBody>
          <a:bodyPr>
            <a:spAutoFit/>
          </a:bodyPr>
          <a:lstStyle/>
          <a:p>
            <a:pPr algn="just">
              <a:defRPr/>
            </a:pPr>
            <a:r>
              <a:rPr lang="es-CL" sz="2000" dirty="0">
                <a:solidFill>
                  <a:schemeClr val="bg2">
                    <a:lumMod val="50000"/>
                  </a:schemeClr>
                </a:solidFill>
              </a:rPr>
              <a:t>Reconocer y administrar los  impactos de la empresa en la comunidad</a:t>
            </a:r>
          </a:p>
        </p:txBody>
      </p:sp>
      <p:sp>
        <p:nvSpPr>
          <p:cNvPr id="10" name="CuadroTexto 9">
            <a:extLst>
              <a:ext uri="{FF2B5EF4-FFF2-40B4-BE49-F238E27FC236}">
                <a16:creationId xmlns:a16="http://schemas.microsoft.com/office/drawing/2014/main" id="{2E4B66E6-BE45-9695-C44F-EF559851DEAF}"/>
              </a:ext>
            </a:extLst>
          </p:cNvPr>
          <p:cNvSpPr txBox="1"/>
          <p:nvPr/>
        </p:nvSpPr>
        <p:spPr bwMode="auto">
          <a:xfrm>
            <a:off x="192088" y="4735003"/>
            <a:ext cx="5911850" cy="707886"/>
          </a:xfrm>
          <a:prstGeom prst="rect">
            <a:avLst/>
          </a:prstGeom>
          <a:solidFill>
            <a:schemeClr val="accent2">
              <a:lumMod val="40000"/>
              <a:lumOff val="60000"/>
            </a:schemeClr>
          </a:solidFill>
        </p:spPr>
        <p:txBody>
          <a:bodyPr>
            <a:spAutoFit/>
          </a:bodyPr>
          <a:lstStyle/>
          <a:p>
            <a:pPr algn="just">
              <a:defRPr/>
            </a:pPr>
            <a:r>
              <a:rPr lang="es-CL" sz="2000" dirty="0">
                <a:solidFill>
                  <a:schemeClr val="bg2">
                    <a:lumMod val="50000"/>
                  </a:schemeClr>
                </a:solidFill>
              </a:rPr>
              <a:t>Gestionar estratégicamente riesgos y oportunidades en dicha relación</a:t>
            </a:r>
          </a:p>
        </p:txBody>
      </p:sp>
      <p:sp>
        <p:nvSpPr>
          <p:cNvPr id="11" name="CuadroTexto 10">
            <a:extLst>
              <a:ext uri="{FF2B5EF4-FFF2-40B4-BE49-F238E27FC236}">
                <a16:creationId xmlns:a16="http://schemas.microsoft.com/office/drawing/2014/main" id="{A9DD2A6F-35E8-96E5-E457-43DD539EAF96}"/>
              </a:ext>
            </a:extLst>
          </p:cNvPr>
          <p:cNvSpPr txBox="1"/>
          <p:nvPr/>
        </p:nvSpPr>
        <p:spPr bwMode="auto">
          <a:xfrm>
            <a:off x="6247561" y="3372792"/>
            <a:ext cx="5441519" cy="1015663"/>
          </a:xfrm>
          <a:prstGeom prst="rect">
            <a:avLst/>
          </a:prstGeom>
          <a:solidFill>
            <a:schemeClr val="accent2">
              <a:lumMod val="40000"/>
              <a:lumOff val="60000"/>
            </a:schemeClr>
          </a:solidFill>
        </p:spPr>
        <p:txBody>
          <a:bodyPr wrap="square">
            <a:spAutoFit/>
          </a:bodyPr>
          <a:lstStyle/>
          <a:p>
            <a:pPr algn="just">
              <a:defRPr/>
            </a:pPr>
            <a:r>
              <a:rPr lang="es-CL" sz="2000" dirty="0">
                <a:solidFill>
                  <a:schemeClr val="bg2">
                    <a:lumMod val="50000"/>
                  </a:schemeClr>
                </a:solidFill>
              </a:rPr>
              <a:t>Desarrollar mecanismos de participación activa de la comunidad en las iniciativas que se diseñen, implementen y evalúen</a:t>
            </a:r>
            <a:r>
              <a:rPr lang="es-CL" sz="2000" dirty="0"/>
              <a:t>.</a:t>
            </a:r>
          </a:p>
        </p:txBody>
      </p:sp>
      <p:sp>
        <p:nvSpPr>
          <p:cNvPr id="15" name="CuadroTexto 14">
            <a:extLst>
              <a:ext uri="{FF2B5EF4-FFF2-40B4-BE49-F238E27FC236}">
                <a16:creationId xmlns:a16="http://schemas.microsoft.com/office/drawing/2014/main" id="{72B271C3-22A5-4514-2D71-C3B66DF3E62C}"/>
              </a:ext>
            </a:extLst>
          </p:cNvPr>
          <p:cNvSpPr txBox="1"/>
          <p:nvPr/>
        </p:nvSpPr>
        <p:spPr bwMode="auto">
          <a:xfrm>
            <a:off x="6392817" y="4735002"/>
            <a:ext cx="5143864" cy="707886"/>
          </a:xfrm>
          <a:prstGeom prst="rect">
            <a:avLst/>
          </a:prstGeom>
          <a:solidFill>
            <a:schemeClr val="accent2">
              <a:lumMod val="40000"/>
              <a:lumOff val="60000"/>
            </a:schemeClr>
          </a:solidFill>
        </p:spPr>
        <p:txBody>
          <a:bodyPr wrap="square">
            <a:spAutoFit/>
          </a:bodyPr>
          <a:lstStyle/>
          <a:p>
            <a:pPr algn="just">
              <a:defRPr/>
            </a:pPr>
            <a:r>
              <a:rPr lang="es-CL" sz="2000" dirty="0">
                <a:solidFill>
                  <a:schemeClr val="bg2">
                    <a:lumMod val="50000"/>
                  </a:schemeClr>
                </a:solidFill>
              </a:rPr>
              <a:t>Contribuir al desarrollo local, promoviendo una gestión enfocada en el desarrollo comunitario.</a:t>
            </a:r>
          </a:p>
        </p:txBody>
      </p:sp>
    </p:spTree>
    <p:extLst>
      <p:ext uri="{BB962C8B-B14F-4D97-AF65-F5344CB8AC3E}">
        <p14:creationId xmlns:p14="http://schemas.microsoft.com/office/powerpoint/2010/main" val="10790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C1A1B4-16F8-4A84-9796-B6F2D583E22B}"/>
              </a:ext>
            </a:extLst>
          </p:cNvPr>
          <p:cNvSpPr txBox="1"/>
          <p:nvPr/>
        </p:nvSpPr>
        <p:spPr>
          <a:xfrm>
            <a:off x="507999" y="2343278"/>
            <a:ext cx="4937760" cy="2031325"/>
          </a:xfrm>
          <a:prstGeom prst="rect">
            <a:avLst/>
          </a:prstGeom>
          <a:noFill/>
        </p:spPr>
        <p:txBody>
          <a:bodyPr wrap="square">
            <a:spAutoFit/>
          </a:bodyPr>
          <a:lstStyle/>
          <a:p>
            <a:pPr algn="just"/>
            <a:endParaRPr lang="es" dirty="0"/>
          </a:p>
          <a:p>
            <a:pPr algn="just"/>
            <a:r>
              <a:rPr lang="es" sz="1800" dirty="0"/>
              <a:t>‘</a:t>
            </a:r>
            <a:r>
              <a:rPr lang="es" dirty="0"/>
              <a:t>L</a:t>
            </a:r>
            <a:r>
              <a:rPr lang="es" sz="1800" dirty="0"/>
              <a:t>a inversión social constituye la práctica de </a:t>
            </a:r>
            <a:r>
              <a:rPr lang="es" sz="1800" b="1" dirty="0"/>
              <a:t>realizar contribuciones financieras y no financieras</a:t>
            </a:r>
            <a:r>
              <a:rPr lang="es" sz="1800" dirty="0"/>
              <a:t> de carácter voluntario que de una manera demostrable </a:t>
            </a:r>
            <a:r>
              <a:rPr lang="es" sz="1800" b="1" dirty="0"/>
              <a:t>ayudan a las comunidades</a:t>
            </a:r>
            <a:r>
              <a:rPr lang="es" sz="1800" dirty="0"/>
              <a:t> locales y a las sociedades en general </a:t>
            </a:r>
            <a:r>
              <a:rPr lang="es" sz="1800" b="1" dirty="0"/>
              <a:t>a abordar sus</a:t>
            </a:r>
            <a:r>
              <a:rPr lang="es" sz="1800" dirty="0"/>
              <a:t> </a:t>
            </a:r>
            <a:r>
              <a:rPr lang="es" sz="1800" b="1" dirty="0"/>
              <a:t>prioridades de desarrollo</a:t>
            </a:r>
            <a:r>
              <a:rPr lang="es" sz="1800" dirty="0"/>
              <a:t>’”.</a:t>
            </a:r>
            <a:endParaRPr lang="es-CL" dirty="0"/>
          </a:p>
        </p:txBody>
      </p:sp>
      <p:sp>
        <p:nvSpPr>
          <p:cNvPr id="4" name="TextBox 3">
            <a:extLst>
              <a:ext uri="{FF2B5EF4-FFF2-40B4-BE49-F238E27FC236}">
                <a16:creationId xmlns:a16="http://schemas.microsoft.com/office/drawing/2014/main" id="{995F10DC-FB44-49B4-A147-17160C7C60D2}"/>
              </a:ext>
            </a:extLst>
          </p:cNvPr>
          <p:cNvSpPr txBox="1"/>
          <p:nvPr/>
        </p:nvSpPr>
        <p:spPr>
          <a:xfrm>
            <a:off x="508000" y="787713"/>
            <a:ext cx="9308032" cy="707886"/>
          </a:xfrm>
          <a:prstGeom prst="rect">
            <a:avLst/>
          </a:prstGeom>
          <a:noFill/>
        </p:spPr>
        <p:txBody>
          <a:bodyPr wrap="square">
            <a:spAutoFit/>
          </a:bodyPr>
          <a:lstStyle/>
          <a:p>
            <a:r>
              <a:rPr lang="es" sz="4000" b="1" dirty="0">
                <a:solidFill>
                  <a:schemeClr val="tx1">
                    <a:lumMod val="65000"/>
                    <a:lumOff val="35000"/>
                  </a:schemeClr>
                </a:solidFill>
              </a:rPr>
              <a:t>Inversión Social Empresarial</a:t>
            </a:r>
            <a:endParaRPr lang="es-CL" sz="4000" b="1" dirty="0">
              <a:solidFill>
                <a:schemeClr val="tx1">
                  <a:lumMod val="65000"/>
                  <a:lumOff val="35000"/>
                </a:schemeClr>
              </a:solidFill>
            </a:endParaRPr>
          </a:p>
        </p:txBody>
      </p:sp>
      <p:cxnSp>
        <p:nvCxnSpPr>
          <p:cNvPr id="5" name="Straight Connector 4">
            <a:extLst>
              <a:ext uri="{FF2B5EF4-FFF2-40B4-BE49-F238E27FC236}">
                <a16:creationId xmlns:a16="http://schemas.microsoft.com/office/drawing/2014/main" id="{0F7242E8-0909-429C-847F-128FCEEA5C0A}"/>
              </a:ext>
            </a:extLst>
          </p:cNvPr>
          <p:cNvCxnSpPr>
            <a:cxnSpLocks/>
          </p:cNvCxnSpPr>
          <p:nvPr/>
        </p:nvCxnSpPr>
        <p:spPr>
          <a:xfrm>
            <a:off x="-60960" y="1754308"/>
            <a:ext cx="9679095"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DDB9247-4E4A-4C66-85C1-7CBCAA313691}"/>
              </a:ext>
            </a:extLst>
          </p:cNvPr>
          <p:cNvSpPr/>
          <p:nvPr/>
        </p:nvSpPr>
        <p:spPr>
          <a:xfrm>
            <a:off x="248504" y="4683583"/>
            <a:ext cx="2035520" cy="188262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solidFill>
            </a:endParaRPr>
          </a:p>
        </p:txBody>
      </p:sp>
      <p:sp>
        <p:nvSpPr>
          <p:cNvPr id="12" name="TextBox 11">
            <a:extLst>
              <a:ext uri="{FF2B5EF4-FFF2-40B4-BE49-F238E27FC236}">
                <a16:creationId xmlns:a16="http://schemas.microsoft.com/office/drawing/2014/main" id="{6CB38643-1CC2-483D-BDB4-963CDD8AE247}"/>
              </a:ext>
            </a:extLst>
          </p:cNvPr>
          <p:cNvSpPr txBox="1"/>
          <p:nvPr/>
        </p:nvSpPr>
        <p:spPr>
          <a:xfrm>
            <a:off x="179144" y="5218042"/>
            <a:ext cx="2174240" cy="769441"/>
          </a:xfrm>
          <a:prstGeom prst="rect">
            <a:avLst/>
          </a:prstGeom>
          <a:noFill/>
        </p:spPr>
        <p:txBody>
          <a:bodyPr wrap="square">
            <a:spAutoFit/>
          </a:bodyPr>
          <a:lstStyle/>
          <a:p>
            <a:pPr marL="114300" lvl="0" algn="ctr" rtl="0">
              <a:spcBef>
                <a:spcPts val="0"/>
              </a:spcBef>
              <a:spcAft>
                <a:spcPts val="0"/>
              </a:spcAft>
              <a:buSzPts val="1800"/>
            </a:pPr>
            <a:r>
              <a:rPr lang="es-MX" sz="2000" b="1" dirty="0">
                <a:solidFill>
                  <a:schemeClr val="bg1"/>
                </a:solidFill>
              </a:rPr>
              <a:t>Carácter </a:t>
            </a:r>
          </a:p>
          <a:p>
            <a:pPr marL="114300" lvl="0" algn="ctr" rtl="0">
              <a:spcBef>
                <a:spcPts val="0"/>
              </a:spcBef>
              <a:spcAft>
                <a:spcPts val="0"/>
              </a:spcAft>
              <a:buSzPts val="1800"/>
            </a:pPr>
            <a:r>
              <a:rPr lang="es-MX" sz="2400" b="1" dirty="0">
                <a:solidFill>
                  <a:schemeClr val="bg1"/>
                </a:solidFill>
              </a:rPr>
              <a:t>Estratégico</a:t>
            </a:r>
            <a:endParaRPr lang="es-MX" dirty="0">
              <a:solidFill>
                <a:schemeClr val="bg1"/>
              </a:solidFill>
            </a:endParaRPr>
          </a:p>
        </p:txBody>
      </p:sp>
      <p:sp>
        <p:nvSpPr>
          <p:cNvPr id="13" name="Oval 12">
            <a:extLst>
              <a:ext uri="{FF2B5EF4-FFF2-40B4-BE49-F238E27FC236}">
                <a16:creationId xmlns:a16="http://schemas.microsoft.com/office/drawing/2014/main" id="{DD228B39-CAD7-4EB3-823C-02A6DEED98E5}"/>
              </a:ext>
            </a:extLst>
          </p:cNvPr>
          <p:cNvSpPr/>
          <p:nvPr/>
        </p:nvSpPr>
        <p:spPr>
          <a:xfrm>
            <a:off x="2351739" y="4673247"/>
            <a:ext cx="2035520" cy="18826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solidFill>
            </a:endParaRPr>
          </a:p>
        </p:txBody>
      </p:sp>
      <p:sp>
        <p:nvSpPr>
          <p:cNvPr id="14" name="TextBox 13">
            <a:extLst>
              <a:ext uri="{FF2B5EF4-FFF2-40B4-BE49-F238E27FC236}">
                <a16:creationId xmlns:a16="http://schemas.microsoft.com/office/drawing/2014/main" id="{ACED9877-33B1-4F71-A99F-429F08D8F4EF}"/>
              </a:ext>
            </a:extLst>
          </p:cNvPr>
          <p:cNvSpPr txBox="1"/>
          <p:nvPr/>
        </p:nvSpPr>
        <p:spPr>
          <a:xfrm>
            <a:off x="2284024" y="5172872"/>
            <a:ext cx="2174240" cy="1015663"/>
          </a:xfrm>
          <a:prstGeom prst="rect">
            <a:avLst/>
          </a:prstGeom>
          <a:noFill/>
        </p:spPr>
        <p:txBody>
          <a:bodyPr wrap="square">
            <a:spAutoFit/>
          </a:bodyPr>
          <a:lstStyle/>
          <a:p>
            <a:pPr marL="114300" lvl="0" algn="ctr" rtl="0">
              <a:spcBef>
                <a:spcPts val="0"/>
              </a:spcBef>
              <a:spcAft>
                <a:spcPts val="0"/>
              </a:spcAft>
              <a:buSzPts val="1800"/>
            </a:pPr>
            <a:r>
              <a:rPr lang="es-MX" sz="2000" b="1" dirty="0">
                <a:solidFill>
                  <a:schemeClr val="bg1"/>
                </a:solidFill>
              </a:rPr>
              <a:t>Alinea con las</a:t>
            </a:r>
          </a:p>
          <a:p>
            <a:pPr marL="114300" lvl="0" algn="ctr" rtl="0">
              <a:spcBef>
                <a:spcPts val="0"/>
              </a:spcBef>
              <a:spcAft>
                <a:spcPts val="0"/>
              </a:spcAft>
              <a:buSzPts val="1800"/>
            </a:pPr>
            <a:r>
              <a:rPr lang="es-MX" sz="2000" b="1" dirty="0">
                <a:solidFill>
                  <a:schemeClr val="bg1"/>
                </a:solidFill>
              </a:rPr>
              <a:t>características de la empresa</a:t>
            </a:r>
            <a:endParaRPr lang="es-MX" sz="1600" dirty="0">
              <a:solidFill>
                <a:schemeClr val="bg1"/>
              </a:solidFill>
            </a:endParaRPr>
          </a:p>
        </p:txBody>
      </p:sp>
      <p:sp>
        <p:nvSpPr>
          <p:cNvPr id="15" name="Oval 14">
            <a:extLst>
              <a:ext uri="{FF2B5EF4-FFF2-40B4-BE49-F238E27FC236}">
                <a16:creationId xmlns:a16="http://schemas.microsoft.com/office/drawing/2014/main" id="{8116ACE0-92B2-4F1D-B8BC-3E8BA53AF456}"/>
              </a:ext>
            </a:extLst>
          </p:cNvPr>
          <p:cNvSpPr/>
          <p:nvPr/>
        </p:nvSpPr>
        <p:spPr>
          <a:xfrm>
            <a:off x="4449979" y="4693576"/>
            <a:ext cx="1991560" cy="18419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solidFill>
            </a:endParaRPr>
          </a:p>
        </p:txBody>
      </p:sp>
      <p:sp>
        <p:nvSpPr>
          <p:cNvPr id="17" name="TextBox 16">
            <a:extLst>
              <a:ext uri="{FF2B5EF4-FFF2-40B4-BE49-F238E27FC236}">
                <a16:creationId xmlns:a16="http://schemas.microsoft.com/office/drawing/2014/main" id="{3FBFC792-0D0C-4707-9240-4363036FC7E4}"/>
              </a:ext>
            </a:extLst>
          </p:cNvPr>
          <p:cNvSpPr txBox="1"/>
          <p:nvPr/>
        </p:nvSpPr>
        <p:spPr>
          <a:xfrm>
            <a:off x="4523796" y="5034373"/>
            <a:ext cx="1920239" cy="1077218"/>
          </a:xfrm>
          <a:prstGeom prst="rect">
            <a:avLst/>
          </a:prstGeom>
          <a:noFill/>
        </p:spPr>
        <p:txBody>
          <a:bodyPr wrap="square">
            <a:spAutoFit/>
          </a:bodyPr>
          <a:lstStyle/>
          <a:p>
            <a:pPr marL="142240" lvl="0" algn="ctr" rtl="0">
              <a:spcBef>
                <a:spcPts val="0"/>
              </a:spcBef>
              <a:spcAft>
                <a:spcPts val="0"/>
              </a:spcAft>
              <a:buSzPct val="100000"/>
            </a:pPr>
            <a:r>
              <a:rPr lang="es-MX" sz="2400" b="1" dirty="0">
                <a:solidFill>
                  <a:schemeClr val="bg1"/>
                </a:solidFill>
              </a:rPr>
              <a:t>Alianza</a:t>
            </a:r>
            <a:r>
              <a:rPr lang="es-MX" sz="2000" b="1" dirty="0">
                <a:solidFill>
                  <a:schemeClr val="bg1"/>
                </a:solidFill>
              </a:rPr>
              <a:t> </a:t>
            </a:r>
            <a:r>
              <a:rPr lang="es-MX" sz="2000" dirty="0">
                <a:solidFill>
                  <a:schemeClr val="bg1"/>
                </a:solidFill>
              </a:rPr>
              <a:t>con otras organizaciones</a:t>
            </a:r>
          </a:p>
        </p:txBody>
      </p:sp>
      <p:sp>
        <p:nvSpPr>
          <p:cNvPr id="18" name="Oval 17">
            <a:extLst>
              <a:ext uri="{FF2B5EF4-FFF2-40B4-BE49-F238E27FC236}">
                <a16:creationId xmlns:a16="http://schemas.microsoft.com/office/drawing/2014/main" id="{48B7BC71-BE18-4B62-B066-4BA4054F47D5}"/>
              </a:ext>
            </a:extLst>
          </p:cNvPr>
          <p:cNvSpPr/>
          <p:nvPr/>
        </p:nvSpPr>
        <p:spPr>
          <a:xfrm>
            <a:off x="6515356" y="4651999"/>
            <a:ext cx="1991560" cy="1841966"/>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solidFill>
            </a:endParaRPr>
          </a:p>
        </p:txBody>
      </p:sp>
      <p:sp>
        <p:nvSpPr>
          <p:cNvPr id="20" name="TextBox 19">
            <a:extLst>
              <a:ext uri="{FF2B5EF4-FFF2-40B4-BE49-F238E27FC236}">
                <a16:creationId xmlns:a16="http://schemas.microsoft.com/office/drawing/2014/main" id="{9D5BC9C7-F665-4BBF-B3B2-4A1A9387110D}"/>
              </a:ext>
            </a:extLst>
          </p:cNvPr>
          <p:cNvSpPr txBox="1"/>
          <p:nvPr/>
        </p:nvSpPr>
        <p:spPr>
          <a:xfrm>
            <a:off x="6636353" y="5172871"/>
            <a:ext cx="1749566" cy="1015663"/>
          </a:xfrm>
          <a:prstGeom prst="rect">
            <a:avLst/>
          </a:prstGeom>
          <a:noFill/>
        </p:spPr>
        <p:txBody>
          <a:bodyPr wrap="square">
            <a:spAutoFit/>
          </a:bodyPr>
          <a:lstStyle/>
          <a:p>
            <a:pPr marL="142240" lvl="0" algn="l" rtl="0">
              <a:spcBef>
                <a:spcPts val="0"/>
              </a:spcBef>
              <a:spcAft>
                <a:spcPts val="0"/>
              </a:spcAft>
              <a:buSzPct val="100000"/>
            </a:pPr>
            <a:r>
              <a:rPr lang="es-MX" sz="2000" dirty="0">
                <a:solidFill>
                  <a:schemeClr val="bg1"/>
                </a:solidFill>
              </a:rPr>
              <a:t>Orientada al </a:t>
            </a:r>
            <a:r>
              <a:rPr lang="es-MX" sz="2000" b="1" dirty="0">
                <a:solidFill>
                  <a:schemeClr val="bg1"/>
                </a:solidFill>
              </a:rPr>
              <a:t>desarrollo local</a:t>
            </a:r>
          </a:p>
        </p:txBody>
      </p:sp>
      <p:sp>
        <p:nvSpPr>
          <p:cNvPr id="21" name="Oval 20">
            <a:extLst>
              <a:ext uri="{FF2B5EF4-FFF2-40B4-BE49-F238E27FC236}">
                <a16:creationId xmlns:a16="http://schemas.microsoft.com/office/drawing/2014/main" id="{5E9DB3B9-82FF-4A3D-BC2D-EF69643F3835}"/>
              </a:ext>
            </a:extLst>
          </p:cNvPr>
          <p:cNvSpPr/>
          <p:nvPr/>
        </p:nvSpPr>
        <p:spPr>
          <a:xfrm>
            <a:off x="8653610" y="4672894"/>
            <a:ext cx="1929050" cy="178415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solidFill>
            </a:endParaRPr>
          </a:p>
        </p:txBody>
      </p:sp>
      <p:sp>
        <p:nvSpPr>
          <p:cNvPr id="23" name="TextBox 22">
            <a:extLst>
              <a:ext uri="{FF2B5EF4-FFF2-40B4-BE49-F238E27FC236}">
                <a16:creationId xmlns:a16="http://schemas.microsoft.com/office/drawing/2014/main" id="{9B059EA8-D596-478F-AB61-AB3F2241C985}"/>
              </a:ext>
            </a:extLst>
          </p:cNvPr>
          <p:cNvSpPr txBox="1"/>
          <p:nvPr/>
        </p:nvSpPr>
        <p:spPr>
          <a:xfrm>
            <a:off x="8721325" y="5172871"/>
            <a:ext cx="2373302" cy="677108"/>
          </a:xfrm>
          <a:prstGeom prst="rect">
            <a:avLst/>
          </a:prstGeom>
          <a:noFill/>
        </p:spPr>
        <p:txBody>
          <a:bodyPr wrap="square">
            <a:spAutoFit/>
          </a:bodyPr>
          <a:lstStyle/>
          <a:p>
            <a:pPr marL="142240" lvl="0" algn="l" rtl="0">
              <a:spcBef>
                <a:spcPts val="0"/>
              </a:spcBef>
              <a:spcAft>
                <a:spcPts val="0"/>
              </a:spcAft>
              <a:buSzPct val="100000"/>
            </a:pPr>
            <a:r>
              <a:rPr lang="es-MX" sz="1800" dirty="0">
                <a:solidFill>
                  <a:schemeClr val="bg1"/>
                </a:solidFill>
              </a:rPr>
              <a:t>Principio de </a:t>
            </a:r>
            <a:r>
              <a:rPr lang="es-MX" sz="2000" b="1" dirty="0">
                <a:solidFill>
                  <a:schemeClr val="bg1"/>
                </a:solidFill>
              </a:rPr>
              <a:t>sostenibilidad</a:t>
            </a:r>
            <a:endParaRPr lang="es-MX" sz="1800" b="1" dirty="0">
              <a:solidFill>
                <a:schemeClr val="bg1"/>
              </a:solidFill>
            </a:endParaRPr>
          </a:p>
        </p:txBody>
      </p:sp>
      <p:sp>
        <p:nvSpPr>
          <p:cNvPr id="25" name="TextBox 24">
            <a:extLst>
              <a:ext uri="{FF2B5EF4-FFF2-40B4-BE49-F238E27FC236}">
                <a16:creationId xmlns:a16="http://schemas.microsoft.com/office/drawing/2014/main" id="{8CB8A171-0545-4FC7-824A-62C9EBA1E120}"/>
              </a:ext>
            </a:extLst>
          </p:cNvPr>
          <p:cNvSpPr txBox="1"/>
          <p:nvPr/>
        </p:nvSpPr>
        <p:spPr>
          <a:xfrm>
            <a:off x="507999" y="2251603"/>
            <a:ext cx="1989006" cy="369332"/>
          </a:xfrm>
          <a:prstGeom prst="rect">
            <a:avLst/>
          </a:prstGeom>
          <a:noFill/>
        </p:spPr>
        <p:txBody>
          <a:bodyPr wrap="none" rtlCol="0">
            <a:spAutoFit/>
          </a:bodyPr>
          <a:lstStyle/>
          <a:p>
            <a:r>
              <a:rPr lang="es-MX" b="1" dirty="0">
                <a:solidFill>
                  <a:srgbClr val="0070C0"/>
                </a:solidFill>
              </a:rPr>
              <a:t>INVERSIÓN SOCIAL</a:t>
            </a:r>
            <a:endParaRPr lang="es-CL" b="1" dirty="0">
              <a:solidFill>
                <a:srgbClr val="0070C0"/>
              </a:solidFill>
            </a:endParaRPr>
          </a:p>
        </p:txBody>
      </p:sp>
      <p:pic>
        <p:nvPicPr>
          <p:cNvPr id="27" name="Imagen 6">
            <a:extLst>
              <a:ext uri="{FF2B5EF4-FFF2-40B4-BE49-F238E27FC236}">
                <a16:creationId xmlns:a16="http://schemas.microsoft.com/office/drawing/2014/main" id="{BB5CC987-D241-40B0-9153-E6037B317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401" y="4439004"/>
            <a:ext cx="1502455" cy="2483396"/>
          </a:xfrm>
          <a:prstGeom prst="rect">
            <a:avLst/>
          </a:prstGeom>
        </p:spPr>
      </p:pic>
      <p:pic>
        <p:nvPicPr>
          <p:cNvPr id="2" name="Imagen 1" descr="Logotipo&#10;&#10;Descripción generada automáticamente">
            <a:extLst>
              <a:ext uri="{FF2B5EF4-FFF2-40B4-BE49-F238E27FC236}">
                <a16:creationId xmlns:a16="http://schemas.microsoft.com/office/drawing/2014/main" id="{72DF3A25-3383-0F2C-05AF-8800DC2E1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
        <p:nvSpPr>
          <p:cNvPr id="6" name="Rectángulo 3">
            <a:extLst>
              <a:ext uri="{FF2B5EF4-FFF2-40B4-BE49-F238E27FC236}">
                <a16:creationId xmlns:a16="http://schemas.microsoft.com/office/drawing/2014/main" id="{15F02D39-0138-AD40-83F1-EE0F0BF742CA}"/>
              </a:ext>
            </a:extLst>
          </p:cNvPr>
          <p:cNvSpPr>
            <a:spLocks noChangeArrowheads="1"/>
          </p:cNvSpPr>
          <p:nvPr/>
        </p:nvSpPr>
        <p:spPr bwMode="auto">
          <a:xfrm>
            <a:off x="5768183" y="2415079"/>
            <a:ext cx="6244673" cy="175432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CL" altLang="es-AR" dirty="0">
                <a:solidFill>
                  <a:schemeClr val="bg2">
                    <a:lumMod val="25000"/>
                  </a:schemeClr>
                </a:solidFill>
              </a:rPr>
              <a:t>Canalización voluntaria, por parte de la empresa, de recursos financieros, humanos, técnicos, y/o  en especies, de forma planificada y evaluada, para el interés público, habitualmente se relaciona con una causa que quiere promover la empresa o fundación empresarial (esta causa puede estar o no relacionada con la estrategia de negocio)</a:t>
            </a:r>
          </a:p>
        </p:txBody>
      </p:sp>
    </p:spTree>
    <p:extLst>
      <p:ext uri="{BB962C8B-B14F-4D97-AF65-F5344CB8AC3E}">
        <p14:creationId xmlns:p14="http://schemas.microsoft.com/office/powerpoint/2010/main" val="11238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69;p55">
            <a:extLst>
              <a:ext uri="{FF2B5EF4-FFF2-40B4-BE49-F238E27FC236}">
                <a16:creationId xmlns:a16="http://schemas.microsoft.com/office/drawing/2014/main" id="{D0613564-1E51-4F55-B985-C00456D80891}"/>
              </a:ext>
            </a:extLst>
          </p:cNvPr>
          <p:cNvSpPr txBox="1">
            <a:spLocks/>
          </p:cNvSpPr>
          <p:nvPr/>
        </p:nvSpPr>
        <p:spPr>
          <a:xfrm>
            <a:off x="176360" y="892065"/>
            <a:ext cx="8520600" cy="572700"/>
          </a:xfrm>
          <a:prstGeom prst="rect">
            <a:avLst/>
          </a:prstGeom>
        </p:spPr>
        <p:txBody>
          <a:bodyPr spcFirstLastPara="1" wrap="square" lIns="91425" tIns="91425" rIns="91425" bIns="91425"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MX" b="1" dirty="0">
                <a:solidFill>
                  <a:schemeClr val="bg2">
                    <a:lumMod val="50000"/>
                  </a:schemeClr>
                </a:solidFill>
                <a:latin typeface="+mn-lt"/>
              </a:rPr>
              <a:t>Inversión social empresarial en Niñez</a:t>
            </a:r>
          </a:p>
        </p:txBody>
      </p:sp>
      <p:cxnSp>
        <p:nvCxnSpPr>
          <p:cNvPr id="3" name="Straight Connector 2">
            <a:extLst>
              <a:ext uri="{FF2B5EF4-FFF2-40B4-BE49-F238E27FC236}">
                <a16:creationId xmlns:a16="http://schemas.microsoft.com/office/drawing/2014/main" id="{AB0DBBE0-054D-4425-881F-26A0B5F57A4D}"/>
              </a:ext>
            </a:extLst>
          </p:cNvPr>
          <p:cNvCxnSpPr/>
          <p:nvPr/>
        </p:nvCxnSpPr>
        <p:spPr>
          <a:xfrm>
            <a:off x="0" y="1464765"/>
            <a:ext cx="869696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FC7E40-0D5D-4A8F-A54B-F38DA34070CF}"/>
              </a:ext>
            </a:extLst>
          </p:cNvPr>
          <p:cNvSpPr txBox="1"/>
          <p:nvPr/>
        </p:nvSpPr>
        <p:spPr>
          <a:xfrm>
            <a:off x="176360" y="1732964"/>
            <a:ext cx="9464040" cy="461665"/>
          </a:xfrm>
          <a:prstGeom prst="rect">
            <a:avLst/>
          </a:prstGeom>
          <a:noFill/>
        </p:spPr>
        <p:txBody>
          <a:bodyPr wrap="square">
            <a:spAutoFit/>
          </a:bodyPr>
          <a:lstStyle/>
          <a:p>
            <a:pPr marL="0" lvl="0" indent="0" algn="l" rtl="0">
              <a:spcBef>
                <a:spcPts val="0"/>
              </a:spcBef>
              <a:spcAft>
                <a:spcPts val="0"/>
              </a:spcAft>
              <a:buNone/>
            </a:pPr>
            <a:r>
              <a:rPr lang="es-MX" sz="2400" dirty="0">
                <a:solidFill>
                  <a:schemeClr val="bg2">
                    <a:lumMod val="50000"/>
                  </a:schemeClr>
                </a:solidFill>
              </a:rPr>
              <a:t>Principios generales de todo proyecto de inversión social en niñez:</a:t>
            </a:r>
          </a:p>
        </p:txBody>
      </p:sp>
      <p:sp>
        <p:nvSpPr>
          <p:cNvPr id="7" name="Rectangle: Rounded Corners 6">
            <a:extLst>
              <a:ext uri="{FF2B5EF4-FFF2-40B4-BE49-F238E27FC236}">
                <a16:creationId xmlns:a16="http://schemas.microsoft.com/office/drawing/2014/main" id="{E6AE9B51-0F03-43A1-9A3F-46C8D8C04E32}"/>
              </a:ext>
            </a:extLst>
          </p:cNvPr>
          <p:cNvSpPr/>
          <p:nvPr/>
        </p:nvSpPr>
        <p:spPr>
          <a:xfrm>
            <a:off x="386080" y="3429000"/>
            <a:ext cx="3413760" cy="1488435"/>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Empoderamiento</a:t>
            </a:r>
            <a:endParaRPr lang="es-CL" sz="2800" b="1" dirty="0"/>
          </a:p>
        </p:txBody>
      </p:sp>
      <p:sp>
        <p:nvSpPr>
          <p:cNvPr id="8" name="Rectangle: Rounded Corners 7">
            <a:extLst>
              <a:ext uri="{FF2B5EF4-FFF2-40B4-BE49-F238E27FC236}">
                <a16:creationId xmlns:a16="http://schemas.microsoft.com/office/drawing/2014/main" id="{8D5EF514-D918-4349-8B3C-FA767B1DDD3E}"/>
              </a:ext>
            </a:extLst>
          </p:cNvPr>
          <p:cNvSpPr/>
          <p:nvPr/>
        </p:nvSpPr>
        <p:spPr>
          <a:xfrm>
            <a:off x="4104640" y="3471844"/>
            <a:ext cx="3413760" cy="14884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Equidad</a:t>
            </a:r>
            <a:endParaRPr lang="es-CL" sz="2800" b="1" dirty="0"/>
          </a:p>
        </p:txBody>
      </p:sp>
      <p:sp>
        <p:nvSpPr>
          <p:cNvPr id="9" name="Rectangle: Rounded Corners 8">
            <a:extLst>
              <a:ext uri="{FF2B5EF4-FFF2-40B4-BE49-F238E27FC236}">
                <a16:creationId xmlns:a16="http://schemas.microsoft.com/office/drawing/2014/main" id="{1D209F4D-EA26-49A1-9F92-EC283E6C1FE3}"/>
              </a:ext>
            </a:extLst>
          </p:cNvPr>
          <p:cNvSpPr/>
          <p:nvPr/>
        </p:nvSpPr>
        <p:spPr>
          <a:xfrm>
            <a:off x="7823200" y="3471843"/>
            <a:ext cx="3413760" cy="148843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Perspectiva Integral</a:t>
            </a:r>
            <a:endParaRPr lang="es-CL" sz="2800" b="1" dirty="0"/>
          </a:p>
        </p:txBody>
      </p:sp>
      <p:pic>
        <p:nvPicPr>
          <p:cNvPr id="11" name="Imagen 11">
            <a:extLst>
              <a:ext uri="{FF2B5EF4-FFF2-40B4-BE49-F238E27FC236}">
                <a16:creationId xmlns:a16="http://schemas.microsoft.com/office/drawing/2014/main" id="{6A8C235F-B3C6-4F6E-AF28-07141CB20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421" y="4820975"/>
            <a:ext cx="2132197" cy="2126372"/>
          </a:xfrm>
          <a:prstGeom prst="rect">
            <a:avLst/>
          </a:prstGeom>
          <a:ln>
            <a:noFill/>
          </a:ln>
        </p:spPr>
      </p:pic>
      <p:sp>
        <p:nvSpPr>
          <p:cNvPr id="13" name="TextBox 12">
            <a:extLst>
              <a:ext uri="{FF2B5EF4-FFF2-40B4-BE49-F238E27FC236}">
                <a16:creationId xmlns:a16="http://schemas.microsoft.com/office/drawing/2014/main" id="{6B2F13B5-188F-45BA-8AAC-11AB107FB398}"/>
              </a:ext>
            </a:extLst>
          </p:cNvPr>
          <p:cNvSpPr txBox="1"/>
          <p:nvPr/>
        </p:nvSpPr>
        <p:spPr>
          <a:xfrm>
            <a:off x="3977990" y="2449591"/>
            <a:ext cx="4236019" cy="584775"/>
          </a:xfrm>
          <a:prstGeom prst="rect">
            <a:avLst/>
          </a:prstGeom>
          <a:noFill/>
        </p:spPr>
        <p:txBody>
          <a:bodyPr wrap="square">
            <a:spAutoFit/>
          </a:bodyPr>
          <a:lstStyle/>
          <a:p>
            <a:pPr marL="0" lvl="0" indent="0" algn="l" rtl="0">
              <a:spcBef>
                <a:spcPts val="1200"/>
              </a:spcBef>
              <a:spcAft>
                <a:spcPts val="0"/>
              </a:spcAft>
              <a:buNone/>
            </a:pPr>
            <a:r>
              <a:rPr lang="es-MX" sz="3200" b="1" dirty="0">
                <a:solidFill>
                  <a:schemeClr val="accent1"/>
                </a:solidFill>
              </a:rPr>
              <a:t>Enfoque de derechos</a:t>
            </a:r>
          </a:p>
        </p:txBody>
      </p:sp>
      <p:sp>
        <p:nvSpPr>
          <p:cNvPr id="14" name="Rectangle: Rounded Corners 13">
            <a:extLst>
              <a:ext uri="{FF2B5EF4-FFF2-40B4-BE49-F238E27FC236}">
                <a16:creationId xmlns:a16="http://schemas.microsoft.com/office/drawing/2014/main" id="{E727D2E9-EBA3-4D85-9FA5-A4DBC0A09847}"/>
              </a:ext>
            </a:extLst>
          </p:cNvPr>
          <p:cNvSpPr/>
          <p:nvPr/>
        </p:nvSpPr>
        <p:spPr>
          <a:xfrm>
            <a:off x="3840480" y="2442507"/>
            <a:ext cx="4023360" cy="68677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 name="Imagen 4" descr="Logotipo&#10;&#10;Descripción generada automáticamente">
            <a:extLst>
              <a:ext uri="{FF2B5EF4-FFF2-40B4-BE49-F238E27FC236}">
                <a16:creationId xmlns:a16="http://schemas.microsoft.com/office/drawing/2014/main" id="{04652D81-B2D4-4C13-48ED-BA7272CD5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105156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69;p55">
            <a:extLst>
              <a:ext uri="{FF2B5EF4-FFF2-40B4-BE49-F238E27FC236}">
                <a16:creationId xmlns:a16="http://schemas.microsoft.com/office/drawing/2014/main" id="{A87713DD-724B-44E6-AAC8-B9B0311714A0}"/>
              </a:ext>
            </a:extLst>
          </p:cNvPr>
          <p:cNvSpPr txBox="1">
            <a:spLocks/>
          </p:cNvSpPr>
          <p:nvPr/>
        </p:nvSpPr>
        <p:spPr>
          <a:xfrm>
            <a:off x="176360" y="892065"/>
            <a:ext cx="8520600" cy="572700"/>
          </a:xfrm>
          <a:prstGeom prst="rect">
            <a:avLst/>
          </a:prstGeom>
        </p:spPr>
        <p:txBody>
          <a:bodyPr spcFirstLastPara="1" wrap="square" lIns="91425" tIns="91425" rIns="91425" bIns="91425"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MX" b="1" dirty="0">
                <a:solidFill>
                  <a:schemeClr val="bg2">
                    <a:lumMod val="50000"/>
                  </a:schemeClr>
                </a:solidFill>
                <a:latin typeface="+mn-lt"/>
              </a:rPr>
              <a:t>Inversión social empresarial en Niñez /Chile</a:t>
            </a:r>
          </a:p>
        </p:txBody>
      </p:sp>
      <p:cxnSp>
        <p:nvCxnSpPr>
          <p:cNvPr id="4" name="Straight Connector 3">
            <a:extLst>
              <a:ext uri="{FF2B5EF4-FFF2-40B4-BE49-F238E27FC236}">
                <a16:creationId xmlns:a16="http://schemas.microsoft.com/office/drawing/2014/main" id="{D7443823-4624-49F3-B1E6-31BEA041CA9C}"/>
              </a:ext>
            </a:extLst>
          </p:cNvPr>
          <p:cNvCxnSpPr/>
          <p:nvPr/>
        </p:nvCxnSpPr>
        <p:spPr>
          <a:xfrm>
            <a:off x="0" y="1464765"/>
            <a:ext cx="869696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
        <p:nvSpPr>
          <p:cNvPr id="6" name="Google Shape;396;p59">
            <a:extLst>
              <a:ext uri="{FF2B5EF4-FFF2-40B4-BE49-F238E27FC236}">
                <a16:creationId xmlns:a16="http://schemas.microsoft.com/office/drawing/2014/main" id="{3BC17E33-517A-4800-8137-47CEB12F718E}"/>
              </a:ext>
            </a:extLst>
          </p:cNvPr>
          <p:cNvSpPr txBox="1">
            <a:spLocks/>
          </p:cNvSpPr>
          <p:nvPr/>
        </p:nvSpPr>
        <p:spPr>
          <a:xfrm>
            <a:off x="3959133" y="5567479"/>
            <a:ext cx="6275035" cy="1236059"/>
          </a:xfrm>
          <a:prstGeom prst="rect">
            <a:avLst/>
          </a:prstGeom>
          <a:ln>
            <a:solidFill>
              <a:srgbClr val="FF9900"/>
            </a:solidFill>
          </a:ln>
        </p:spPr>
        <p:txBody>
          <a:bodyPr spcFirstLastPara="1" wrap="square" lIns="91425" tIns="91425" rIns="91425" bIns="91425"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Char char="●"/>
            </a:pPr>
            <a:r>
              <a:rPr lang="es-MX" sz="2000" dirty="0">
                <a:solidFill>
                  <a:schemeClr val="bg2">
                    <a:lumMod val="50000"/>
                  </a:schemeClr>
                </a:solidFill>
              </a:rPr>
              <a:t>50% de las empresas encuestadas no realiza inversión social en niñez.</a:t>
            </a:r>
          </a:p>
          <a:p>
            <a:pPr marL="457200" indent="-342900">
              <a:spcBef>
                <a:spcPts val="0"/>
              </a:spcBef>
              <a:buSzPts val="1800"/>
              <a:buFont typeface="Arial" panose="020B0604020202020204" pitchFamily="34" charset="0"/>
              <a:buChar char="●"/>
            </a:pPr>
            <a:r>
              <a:rPr lang="es-MX" sz="2000" dirty="0">
                <a:solidFill>
                  <a:schemeClr val="bg2">
                    <a:lumMod val="50000"/>
                  </a:schemeClr>
                </a:solidFill>
              </a:rPr>
              <a:t>36% realiza inversión social en niñez directamente.</a:t>
            </a:r>
          </a:p>
          <a:p>
            <a:pPr marL="457200" indent="-342900">
              <a:spcBef>
                <a:spcPts val="0"/>
              </a:spcBef>
              <a:buSzPts val="1800"/>
              <a:buFont typeface="Arial" panose="020B0604020202020204" pitchFamily="34" charset="0"/>
              <a:buChar char="●"/>
            </a:pPr>
            <a:r>
              <a:rPr lang="es-MX" sz="2000" dirty="0">
                <a:solidFill>
                  <a:schemeClr val="bg2">
                    <a:lumMod val="50000"/>
                  </a:schemeClr>
                </a:solidFill>
              </a:rPr>
              <a:t>14 realiza inversión social en niñez indirectamente.</a:t>
            </a:r>
          </a:p>
        </p:txBody>
      </p:sp>
      <p:pic>
        <p:nvPicPr>
          <p:cNvPr id="7" name="Google Shape;397;p59">
            <a:extLst>
              <a:ext uri="{FF2B5EF4-FFF2-40B4-BE49-F238E27FC236}">
                <a16:creationId xmlns:a16="http://schemas.microsoft.com/office/drawing/2014/main" id="{DA279175-FADF-4C04-A5B3-65698A3777D8}"/>
              </a:ext>
            </a:extLst>
          </p:cNvPr>
          <p:cNvPicPr preferRelativeResize="0"/>
          <p:nvPr/>
        </p:nvPicPr>
        <p:blipFill>
          <a:blip r:embed="rId3">
            <a:alphaModFix/>
          </a:blip>
          <a:stretch>
            <a:fillRect/>
          </a:stretch>
        </p:blipFill>
        <p:spPr>
          <a:xfrm>
            <a:off x="286536" y="2007547"/>
            <a:ext cx="3495675" cy="3571875"/>
          </a:xfrm>
          <a:prstGeom prst="rect">
            <a:avLst/>
          </a:prstGeom>
          <a:noFill/>
          <a:ln>
            <a:noFill/>
          </a:ln>
        </p:spPr>
      </p:pic>
      <p:sp>
        <p:nvSpPr>
          <p:cNvPr id="8" name="TextBox 7">
            <a:extLst>
              <a:ext uri="{FF2B5EF4-FFF2-40B4-BE49-F238E27FC236}">
                <a16:creationId xmlns:a16="http://schemas.microsoft.com/office/drawing/2014/main" id="{10D75234-E031-4454-A3B7-2521FCDE47C2}"/>
              </a:ext>
            </a:extLst>
          </p:cNvPr>
          <p:cNvSpPr txBox="1"/>
          <p:nvPr/>
        </p:nvSpPr>
        <p:spPr>
          <a:xfrm>
            <a:off x="257081" y="1607574"/>
            <a:ext cx="6096284" cy="461665"/>
          </a:xfrm>
          <a:prstGeom prst="rect">
            <a:avLst/>
          </a:prstGeom>
          <a:noFill/>
        </p:spPr>
        <p:txBody>
          <a:bodyPr wrap="none" rtlCol="0">
            <a:spAutoFit/>
          </a:bodyPr>
          <a:lstStyle/>
          <a:p>
            <a:r>
              <a:rPr lang="es-MX" sz="2400" b="1" dirty="0">
                <a:solidFill>
                  <a:schemeClr val="bg2">
                    <a:lumMod val="50000"/>
                  </a:schemeClr>
                </a:solidFill>
              </a:rPr>
              <a:t>Encuesta de autodiagnóstico Empresarial UPPI</a:t>
            </a:r>
            <a:endParaRPr lang="es-CL" sz="2400" b="1" dirty="0">
              <a:solidFill>
                <a:schemeClr val="bg2">
                  <a:lumMod val="50000"/>
                </a:schemeClr>
              </a:solidFill>
            </a:endParaRPr>
          </a:p>
        </p:txBody>
      </p:sp>
      <p:pic>
        <p:nvPicPr>
          <p:cNvPr id="10" name="Imagen 7">
            <a:extLst>
              <a:ext uri="{FF2B5EF4-FFF2-40B4-BE49-F238E27FC236}">
                <a16:creationId xmlns:a16="http://schemas.microsoft.com/office/drawing/2014/main" id="{6FC00F87-CC16-4C2F-93E3-F90701A8B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63486" y="4469137"/>
            <a:ext cx="1379877" cy="2388863"/>
          </a:xfrm>
          <a:prstGeom prst="rect">
            <a:avLst/>
          </a:prstGeom>
        </p:spPr>
      </p:pic>
      <p:pic>
        <p:nvPicPr>
          <p:cNvPr id="12" name="Picture 11" descr="Chart, pie chart&#10;&#10;Description automatically generated">
            <a:extLst>
              <a:ext uri="{FF2B5EF4-FFF2-40B4-BE49-F238E27FC236}">
                <a16:creationId xmlns:a16="http://schemas.microsoft.com/office/drawing/2014/main" id="{A732F44F-8C07-43B6-81EE-B647F66747E3}"/>
              </a:ext>
            </a:extLst>
          </p:cNvPr>
          <p:cNvPicPr>
            <a:picLocks noChangeAspect="1"/>
          </p:cNvPicPr>
          <p:nvPr/>
        </p:nvPicPr>
        <p:blipFill>
          <a:blip r:embed="rId5"/>
          <a:stretch>
            <a:fillRect/>
          </a:stretch>
        </p:blipFill>
        <p:spPr>
          <a:xfrm>
            <a:off x="3959133" y="2047116"/>
            <a:ext cx="5922511" cy="3426027"/>
          </a:xfrm>
          <a:prstGeom prst="rect">
            <a:avLst/>
          </a:prstGeom>
        </p:spPr>
      </p:pic>
      <p:pic>
        <p:nvPicPr>
          <p:cNvPr id="2" name="Imagen 1" descr="Logotipo&#10;&#10;Descripción generada automáticamente">
            <a:extLst>
              <a:ext uri="{FF2B5EF4-FFF2-40B4-BE49-F238E27FC236}">
                <a16:creationId xmlns:a16="http://schemas.microsoft.com/office/drawing/2014/main" id="{4FFD1E6F-3D1C-40E9-373F-AAEF6AC609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6679" y="195519"/>
            <a:ext cx="1461377" cy="1461377"/>
          </a:xfrm>
          <a:prstGeom prst="rect">
            <a:avLst/>
          </a:prstGeom>
        </p:spPr>
      </p:pic>
    </p:spTree>
    <p:extLst>
      <p:ext uri="{BB962C8B-B14F-4D97-AF65-F5344CB8AC3E}">
        <p14:creationId xmlns:p14="http://schemas.microsoft.com/office/powerpoint/2010/main" val="2497532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2326</Words>
  <Application>Microsoft Office PowerPoint</Application>
  <PresentationFormat>Panorámica</PresentationFormat>
  <Paragraphs>281</Paragraphs>
  <Slides>21</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Abadi</vt:lpstr>
      <vt:lpstr>-apple-system</vt:lpstr>
      <vt:lpstr>Arial</vt:lpstr>
      <vt:lpstr>Calibri</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ASTETE</dc:creator>
  <cp:lastModifiedBy>Maria Laura Berner</cp:lastModifiedBy>
  <cp:revision>26</cp:revision>
  <dcterms:created xsi:type="dcterms:W3CDTF">2021-08-14T16:39:27Z</dcterms:created>
  <dcterms:modified xsi:type="dcterms:W3CDTF">2023-04-27T17:03:26Z</dcterms:modified>
</cp:coreProperties>
</file>