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354" r:id="rId3"/>
    <p:sldId id="306" r:id="rId4"/>
    <p:sldId id="339" r:id="rId5"/>
    <p:sldId id="310" r:id="rId6"/>
    <p:sldId id="345" r:id="rId7"/>
    <p:sldId id="340" r:id="rId8"/>
    <p:sldId id="320" r:id="rId9"/>
    <p:sldId id="321" r:id="rId10"/>
    <p:sldId id="351" r:id="rId11"/>
  </p:sldIdLst>
  <p:sldSz cx="9144000" cy="5143500" type="screen16x9"/>
  <p:notesSz cx="7010400" cy="92964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ExtraBold" panose="00000900000000000000" pitchFamily="2" charset="0"/>
      <p:bold r:id="rId17"/>
      <p:boldItalic r:id="rId18"/>
    </p:embeddedFont>
    <p:embeddedFont>
      <p:font typeface="Montserrat Medium" panose="000006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35714A-0C12-45CA-9B59-CCD373C85666}">
  <a:tblStyle styleId="{9F35714A-0C12-45CA-9B59-CCD373C856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f9262ee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f9262ee2f_0_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47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7f9262ee2f_0_26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7f9262ee2f_0_261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35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2902334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290233416_0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800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9262ee2f_0_26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9262ee2f_0_2627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88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f9262ee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f9262ee2f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18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7f9262ee2f_0_26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7f9262ee2f_0_262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29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7f9262ee2f_0_26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7f9262ee2f_0_262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47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929477" y="436183"/>
            <a:ext cx="27465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29" name="Google Shape;2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278924" y="414050"/>
            <a:ext cx="7626551" cy="28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4822414" y="-351911"/>
            <a:ext cx="9309797" cy="352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4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5337175" y="1297125"/>
            <a:ext cx="2837400" cy="12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5337175" y="2593875"/>
            <a:ext cx="28374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 hasCustomPrompt="1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7" hasCustomPrompt="1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285500" y="2832875"/>
            <a:ext cx="3657300" cy="644700"/>
          </a:xfrm>
          <a:prstGeom prst="rect">
            <a:avLst/>
          </a:prstGeom>
          <a:effectLst>
            <a:outerShdw blurRad="57150" dist="19050" dir="5400000" algn="bl" rotWithShape="0">
              <a:srgbClr val="76A5AF">
                <a:alpha val="8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144050" y="3549850"/>
            <a:ext cx="394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APTION_ONL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 hasCustomPrompt="1"/>
          </p:nvPr>
        </p:nvSpPr>
        <p:spPr>
          <a:xfrm>
            <a:off x="4996800" y="66184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6"/>
          <p:cNvSpPr txBox="1">
            <a:spLocks noGrp="1"/>
          </p:cNvSpPr>
          <p:nvPr>
            <p:ph type="subTitle" idx="1"/>
          </p:nvPr>
        </p:nvSpPr>
        <p:spPr>
          <a:xfrm>
            <a:off x="4911000" y="126585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title" idx="2" hasCustomPrompt="1"/>
          </p:nvPr>
        </p:nvSpPr>
        <p:spPr>
          <a:xfrm>
            <a:off x="4996800" y="209919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6"/>
          <p:cNvSpPr txBox="1">
            <a:spLocks noGrp="1"/>
          </p:cNvSpPr>
          <p:nvPr>
            <p:ph type="subTitle" idx="3"/>
          </p:nvPr>
        </p:nvSpPr>
        <p:spPr>
          <a:xfrm>
            <a:off x="4911000" y="270320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title" idx="4" hasCustomPrompt="1"/>
          </p:nvPr>
        </p:nvSpPr>
        <p:spPr>
          <a:xfrm>
            <a:off x="4996800" y="353654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5"/>
          </p:nvPr>
        </p:nvSpPr>
        <p:spPr>
          <a:xfrm>
            <a:off x="4911000" y="414055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>
            <a:spLocks noGrp="1"/>
          </p:cNvSpPr>
          <p:nvPr>
            <p:ph type="title"/>
          </p:nvPr>
        </p:nvSpPr>
        <p:spPr>
          <a:xfrm>
            <a:off x="924870" y="760375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ubTitle" idx="1"/>
          </p:nvPr>
        </p:nvSpPr>
        <p:spPr>
          <a:xfrm>
            <a:off x="924875" y="1684275"/>
            <a:ext cx="33054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 txBox="1"/>
          <p:nvPr/>
        </p:nvSpPr>
        <p:spPr>
          <a:xfrm>
            <a:off x="924875" y="3570000"/>
            <a:ext cx="3305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 idx="2"/>
          </p:nvPr>
        </p:nvSpPr>
        <p:spPr>
          <a:xfrm>
            <a:off x="4816563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3"/>
          </p:nvPr>
        </p:nvSpPr>
        <p:spPr>
          <a:xfrm>
            <a:off x="4816563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8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  <p:sldLayoutId id="2147483660" r:id="rId5"/>
    <p:sldLayoutId id="2147483661" r:id="rId6"/>
    <p:sldLayoutId id="2147483672" r:id="rId7"/>
    <p:sldLayoutId id="2147483679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pn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1.png"/><Relationship Id="rId17" Type="http://schemas.openxmlformats.org/officeDocument/2006/relationships/image" Target="../media/image25.wmf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24" Type="http://schemas.openxmlformats.org/officeDocument/2006/relationships/image" Target="../media/image32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686030" y="2083069"/>
            <a:ext cx="7771940" cy="644700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/>
              <a:t>Inversión Social y Relacionamiento Comunitario</a:t>
            </a:r>
            <a:br>
              <a:rPr lang="es-CL" sz="2800" dirty="0"/>
            </a:br>
            <a:r>
              <a:rPr lang="es-CL" sz="2800" dirty="0"/>
              <a:t>Impactos en la Niñez</a:t>
            </a:r>
            <a:endParaRPr sz="2800" dirty="0"/>
          </a:p>
        </p:txBody>
      </p:sp>
      <p:cxnSp>
        <p:nvCxnSpPr>
          <p:cNvPr id="165" name="Google Shape;165;p38"/>
          <p:cNvCxnSpPr>
            <a:cxnSpLocks/>
          </p:cNvCxnSpPr>
          <p:nvPr/>
        </p:nvCxnSpPr>
        <p:spPr>
          <a:xfrm>
            <a:off x="2674592" y="2942140"/>
            <a:ext cx="379481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E2A3D4BE-A1CF-8BA3-471A-1F9D9818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42" y="301842"/>
            <a:ext cx="1314297" cy="4527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3A3B93-E356-4767-52E4-309F2A441703}"/>
              </a:ext>
            </a:extLst>
          </p:cNvPr>
          <p:cNvSpPr txBox="1"/>
          <p:nvPr/>
        </p:nvSpPr>
        <p:spPr>
          <a:xfrm>
            <a:off x="124656" y="4900735"/>
            <a:ext cx="1989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>
                <a:solidFill>
                  <a:schemeClr val="bg1"/>
                </a:solidFill>
              </a:rPr>
              <a:t>27 04 2023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960F5C-E92B-4A29-E11B-1933C24B893B}"/>
              </a:ext>
            </a:extLst>
          </p:cNvPr>
          <p:cNvSpPr txBox="1"/>
          <p:nvPr/>
        </p:nvSpPr>
        <p:spPr>
          <a:xfrm>
            <a:off x="6354501" y="4592958"/>
            <a:ext cx="2928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olga.alarcon@telefonica.com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ADA29-362E-D813-DD05-367D9EBD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96059" y="936786"/>
            <a:ext cx="2971922" cy="999371"/>
          </a:xfrm>
        </p:spPr>
        <p:txBody>
          <a:bodyPr/>
          <a:lstStyle/>
          <a:p>
            <a:r>
              <a:rPr lang="es-CL" sz="2000" dirty="0"/>
              <a:t> PROYECTOS 2023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5CE142F-9A87-A47B-0599-42F2C14C6298}"/>
              </a:ext>
            </a:extLst>
          </p:cNvPr>
          <p:cNvSpPr/>
          <p:nvPr/>
        </p:nvSpPr>
        <p:spPr>
          <a:xfrm>
            <a:off x="716890" y="329193"/>
            <a:ext cx="1935867" cy="7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Educación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EAB7B6-C485-D461-FF0F-8D5F59CFAC62}"/>
              </a:ext>
            </a:extLst>
          </p:cNvPr>
          <p:cNvSpPr/>
          <p:nvPr/>
        </p:nvSpPr>
        <p:spPr>
          <a:xfrm>
            <a:off x="2670043" y="329193"/>
            <a:ext cx="2152677" cy="7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Empleabilidad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08B16D-59DD-B188-01B9-14DB509CD2EE}"/>
              </a:ext>
            </a:extLst>
          </p:cNvPr>
          <p:cNvSpPr/>
          <p:nvPr/>
        </p:nvSpPr>
        <p:spPr>
          <a:xfrm>
            <a:off x="4840006" y="329193"/>
            <a:ext cx="2152677" cy="7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Voluntariado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5072AA3-7AA2-DA99-0467-9FDF26732399}"/>
              </a:ext>
            </a:extLst>
          </p:cNvPr>
          <p:cNvSpPr/>
          <p:nvPr/>
        </p:nvSpPr>
        <p:spPr>
          <a:xfrm>
            <a:off x="7003443" y="331619"/>
            <a:ext cx="1784909" cy="7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Conocimiento Cultura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741B5-3EA6-9447-9F15-2E9BD52AC43E}"/>
              </a:ext>
            </a:extLst>
          </p:cNvPr>
          <p:cNvSpPr/>
          <p:nvPr/>
        </p:nvSpPr>
        <p:spPr>
          <a:xfrm>
            <a:off x="728074" y="1097289"/>
            <a:ext cx="193586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OctoStudio</a:t>
            </a:r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/MIT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B187A06-C7A3-5219-5E51-A0E832D1BF8E}"/>
              </a:ext>
            </a:extLst>
          </p:cNvPr>
          <p:cNvSpPr/>
          <p:nvPr/>
        </p:nvSpPr>
        <p:spPr>
          <a:xfrm>
            <a:off x="728074" y="1470364"/>
            <a:ext cx="193586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Piloto Matemáticas /Evaluación cualitativa UC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3B5B262-BC56-036B-4CDA-8FC49CAD09CA}"/>
              </a:ext>
            </a:extLst>
          </p:cNvPr>
          <p:cNvSpPr/>
          <p:nvPr/>
        </p:nvSpPr>
        <p:spPr>
          <a:xfrm>
            <a:off x="728074" y="1843439"/>
            <a:ext cx="193586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Aula Virtual Campus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10D5B6E-8DAA-3CE4-D7A2-B2CA6F5D0265}"/>
              </a:ext>
            </a:extLst>
          </p:cNvPr>
          <p:cNvSpPr/>
          <p:nvPr/>
        </p:nvSpPr>
        <p:spPr>
          <a:xfrm>
            <a:off x="728074" y="2205542"/>
            <a:ext cx="193586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Diplomados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6CDDD54-6078-4775-DB9A-D034E4FA6ED4}"/>
              </a:ext>
            </a:extLst>
          </p:cNvPr>
          <p:cNvSpPr/>
          <p:nvPr/>
        </p:nvSpPr>
        <p:spPr>
          <a:xfrm>
            <a:off x="728074" y="2571302"/>
            <a:ext cx="193586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Intervención Integral 80 colegios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947F163-E46D-77E5-62F5-7548A273985F}"/>
              </a:ext>
            </a:extLst>
          </p:cNvPr>
          <p:cNvSpPr/>
          <p:nvPr/>
        </p:nvSpPr>
        <p:spPr>
          <a:xfrm>
            <a:off x="2663941" y="1104604"/>
            <a:ext cx="2176064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Mapa del Empleo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76BF919-0D27-29D1-A2C5-A2B8F23C1C83}"/>
              </a:ext>
            </a:extLst>
          </p:cNvPr>
          <p:cNvSpPr/>
          <p:nvPr/>
        </p:nvSpPr>
        <p:spPr>
          <a:xfrm>
            <a:off x="2687328" y="1476459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Orientador </a:t>
            </a:r>
            <a:r>
              <a:rPr lang="es-CL" sz="10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Prof.Virtual</a:t>
            </a:r>
            <a:endParaRPr lang="es-CL" sz="1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C63A49F-0AC3-5EE4-BDF6-11043A85E22E}"/>
              </a:ext>
            </a:extLst>
          </p:cNvPr>
          <p:cNvSpPr/>
          <p:nvPr/>
        </p:nvSpPr>
        <p:spPr>
          <a:xfrm>
            <a:off x="2687328" y="1847702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Diplomados </a:t>
            </a:r>
            <a:r>
              <a:rPr lang="es-CL" sz="10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Soc.Digital</a:t>
            </a:r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5E09A28-D9BF-5968-B544-246C38601226}"/>
              </a:ext>
            </a:extLst>
          </p:cNvPr>
          <p:cNvSpPr/>
          <p:nvPr/>
        </p:nvSpPr>
        <p:spPr>
          <a:xfrm>
            <a:off x="2680014" y="2212858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Proyectos Municipales </a:t>
            </a:r>
            <a:r>
              <a:rPr lang="es-CL" sz="8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(</a:t>
            </a:r>
            <a:r>
              <a:rPr lang="es-CL" sz="6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Peñalolén,San</a:t>
            </a:r>
            <a:r>
              <a:rPr lang="es-CL" sz="6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Joaquín, Talca, Combarbalá)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81072FF-5842-CACA-AD90-C7A0302E6FDE}"/>
              </a:ext>
            </a:extLst>
          </p:cNvPr>
          <p:cNvSpPr/>
          <p:nvPr/>
        </p:nvSpPr>
        <p:spPr>
          <a:xfrm>
            <a:off x="2687328" y="2572525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Mesa Capital Humano ACTI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EDC9522-C195-0E67-1B51-8641F980AC15}"/>
              </a:ext>
            </a:extLst>
          </p:cNvPr>
          <p:cNvSpPr/>
          <p:nvPr/>
        </p:nvSpPr>
        <p:spPr>
          <a:xfrm>
            <a:off x="2687328" y="2945606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&lt;Futuro Técnico Mineduc&gt;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B693621-4DD1-AFA3-E36D-1A520D8809D3}"/>
              </a:ext>
            </a:extLst>
          </p:cNvPr>
          <p:cNvSpPr/>
          <p:nvPr/>
        </p:nvSpPr>
        <p:spPr>
          <a:xfrm>
            <a:off x="2687328" y="3313797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Nanogrados</a:t>
            </a:r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Agrícola, Construcción, Transporte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0B2739F-4BD0-B564-F930-D482DF14B56C}"/>
              </a:ext>
            </a:extLst>
          </p:cNvPr>
          <p:cNvSpPr/>
          <p:nvPr/>
        </p:nvSpPr>
        <p:spPr>
          <a:xfrm>
            <a:off x="2694052" y="3674671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III </a:t>
            </a:r>
            <a:r>
              <a:rPr lang="es-CL" sz="10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Bootcamp</a:t>
            </a:r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¨Conecta Mujeres” (</a:t>
            </a:r>
            <a:r>
              <a:rPr lang="es-CL" sz="9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Ecuador_Perú_Chile</a:t>
            </a:r>
            <a:r>
              <a:rPr lang="es-CL" sz="9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) / Chiloé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AE0FF9C-6EE8-C3E7-4DEA-198DC11080BB}"/>
              </a:ext>
            </a:extLst>
          </p:cNvPr>
          <p:cNvSpPr/>
          <p:nvPr/>
        </p:nvSpPr>
        <p:spPr>
          <a:xfrm>
            <a:off x="2663941" y="1105220"/>
            <a:ext cx="2176064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Mapa del Empleo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B824AE0-0637-E8D5-0A68-5A564EA92E47}"/>
              </a:ext>
            </a:extLst>
          </p:cNvPr>
          <p:cNvSpPr/>
          <p:nvPr/>
        </p:nvSpPr>
        <p:spPr>
          <a:xfrm>
            <a:off x="2680604" y="1470351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Orientador </a:t>
            </a:r>
            <a:r>
              <a:rPr lang="es-CL" sz="10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Prof.Virtual</a:t>
            </a:r>
            <a:endParaRPr lang="es-CL" sz="1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1BAAA20-95F4-9456-DC34-DFF01AF4BEAD}"/>
              </a:ext>
            </a:extLst>
          </p:cNvPr>
          <p:cNvSpPr/>
          <p:nvPr/>
        </p:nvSpPr>
        <p:spPr>
          <a:xfrm>
            <a:off x="4852099" y="1835183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“Ponte la camiseta por el Sur”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410DC3D-00ED-2921-A860-1A4190A335A0}"/>
              </a:ext>
            </a:extLst>
          </p:cNvPr>
          <p:cNvSpPr/>
          <p:nvPr/>
        </p:nvSpPr>
        <p:spPr>
          <a:xfrm>
            <a:off x="4850767" y="2206700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Movilizados por el medio ambiente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CA52640-EE86-E60F-83A8-A9E0A340C4A6}"/>
              </a:ext>
            </a:extLst>
          </p:cNvPr>
          <p:cNvSpPr/>
          <p:nvPr/>
        </p:nvSpPr>
        <p:spPr>
          <a:xfrm>
            <a:off x="4857490" y="2559643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Voluntariado con aliados (INJUV.FUNFAS, CONECTA MAYOR)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4E53CA9-48B1-F76D-D314-126F2CF91696}"/>
              </a:ext>
            </a:extLst>
          </p:cNvPr>
          <p:cNvSpPr/>
          <p:nvPr/>
        </p:nvSpPr>
        <p:spPr>
          <a:xfrm>
            <a:off x="4857490" y="2926000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Embajadores del conocimiento digital  (totalizados, master </a:t>
            </a:r>
            <a:r>
              <a:rPr lang="es-CL" sz="10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class</a:t>
            </a:r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566751C-6D4F-9045-E115-C912B4AB4A04}"/>
              </a:ext>
            </a:extLst>
          </p:cNvPr>
          <p:cNvSpPr/>
          <p:nvPr/>
        </p:nvSpPr>
        <p:spPr>
          <a:xfrm>
            <a:off x="4827379" y="1091747"/>
            <a:ext cx="2176064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DIVT 9 de Junio (Ciberseguridad)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1FAAFDE-62CA-E61A-B65E-480EE3DE8B28}"/>
              </a:ext>
            </a:extLst>
          </p:cNvPr>
          <p:cNvSpPr/>
          <p:nvPr/>
        </p:nvSpPr>
        <p:spPr>
          <a:xfrm>
            <a:off x="4850766" y="1463602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Día Voluntariado Chile  6 de Octubre 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C4AF70F-C07F-2596-6C14-54CC49AE05A8}"/>
              </a:ext>
            </a:extLst>
          </p:cNvPr>
          <p:cNvSpPr/>
          <p:nvPr/>
        </p:nvSpPr>
        <p:spPr>
          <a:xfrm>
            <a:off x="7023594" y="1790594"/>
            <a:ext cx="1765726" cy="408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I Foro Global Empleabilidad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F67574-EF6A-DDDF-2479-121D380A4FA0}"/>
              </a:ext>
            </a:extLst>
          </p:cNvPr>
          <p:cNvSpPr/>
          <p:nvPr/>
        </p:nvSpPr>
        <p:spPr>
          <a:xfrm>
            <a:off x="7020728" y="2199656"/>
            <a:ext cx="1765726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Conecta Educar 2023 .2024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877FF63-80C6-A0FF-ACD7-7BE6D62551F4}"/>
              </a:ext>
            </a:extLst>
          </p:cNvPr>
          <p:cNvSpPr/>
          <p:nvPr/>
        </p:nvSpPr>
        <p:spPr>
          <a:xfrm>
            <a:off x="7020928" y="2553499"/>
            <a:ext cx="1765726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Historia de las </a:t>
            </a:r>
            <a:r>
              <a:rPr lang="es-CL" sz="10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Tec</a:t>
            </a:r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(MAC</a:t>
            </a:r>
            <a:r>
              <a:rPr lang="es-CL" sz="8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4C202A5-986D-6A01-2A6C-CE2FE53FE19F}"/>
              </a:ext>
            </a:extLst>
          </p:cNvPr>
          <p:cNvSpPr/>
          <p:nvPr/>
        </p:nvSpPr>
        <p:spPr>
          <a:xfrm>
            <a:off x="7029350" y="2915591"/>
            <a:ext cx="1765726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Campus FTM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0AAEA0BB-0E4F-D0B4-5D55-946FA0634E33}"/>
              </a:ext>
            </a:extLst>
          </p:cNvPr>
          <p:cNvSpPr/>
          <p:nvPr/>
        </p:nvSpPr>
        <p:spPr>
          <a:xfrm>
            <a:off x="7008269" y="1075566"/>
            <a:ext cx="1784909" cy="3684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Conversatorios </a:t>
            </a:r>
            <a:r>
              <a:rPr lang="es-CL" sz="10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Telos</a:t>
            </a:r>
            <a:endParaRPr lang="es-CL" sz="1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C01BE0B-FEFC-2B42-530C-0422D15C9A80}"/>
              </a:ext>
            </a:extLst>
          </p:cNvPr>
          <p:cNvSpPr/>
          <p:nvPr/>
        </p:nvSpPr>
        <p:spPr>
          <a:xfrm>
            <a:off x="7019758" y="1441930"/>
            <a:ext cx="1765726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Informe Sociedad Digital  2023 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D0362DA-EC86-E8E2-0E0D-983885CE794D}"/>
              </a:ext>
            </a:extLst>
          </p:cNvPr>
          <p:cNvSpPr/>
          <p:nvPr/>
        </p:nvSpPr>
        <p:spPr>
          <a:xfrm>
            <a:off x="7027452" y="3273444"/>
            <a:ext cx="1765726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Zona Patrimonial piso 7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16AC8D2-D33F-8BA2-B3D7-6D086E64D616}"/>
              </a:ext>
            </a:extLst>
          </p:cNvPr>
          <p:cNvSpPr/>
          <p:nvPr/>
        </p:nvSpPr>
        <p:spPr>
          <a:xfrm>
            <a:off x="4855592" y="3296630"/>
            <a:ext cx="2152677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Movistar te Cuida (Ciberseguridad)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E1206592-8364-55FE-7F07-F032D965FC4F}"/>
              </a:ext>
            </a:extLst>
          </p:cNvPr>
          <p:cNvSpPr/>
          <p:nvPr/>
        </p:nvSpPr>
        <p:spPr>
          <a:xfrm>
            <a:off x="4858459" y="3656297"/>
            <a:ext cx="2133494" cy="351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Equipos comprometidos con la sociedad (20 acciones)</a:t>
            </a:r>
          </a:p>
        </p:txBody>
      </p:sp>
    </p:spTree>
    <p:extLst>
      <p:ext uri="{BB962C8B-B14F-4D97-AF65-F5344CB8AC3E}">
        <p14:creationId xmlns:p14="http://schemas.microsoft.com/office/powerpoint/2010/main" val="3640992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B5ED-8515-14B9-54A2-7D2698DC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99" y="445025"/>
            <a:ext cx="5322697" cy="941400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La inversión comunitaria se basa en la idea de </a:t>
            </a:r>
            <a:r>
              <a:rPr lang="es-CL" dirty="0">
                <a:solidFill>
                  <a:schemeClr val="tx2"/>
                </a:solidFill>
              </a:rPr>
              <a:t>inclusión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0BA076-289D-90E5-C022-59019A9D3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Al mejorar el bienestar de las personas y las comunidades, podemos contribuir a una economía </a:t>
            </a:r>
            <a:r>
              <a:rPr lang="es-CL" b="1" dirty="0">
                <a:solidFill>
                  <a:schemeClr val="tx2"/>
                </a:solidFill>
              </a:rPr>
              <a:t>inclusiva.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E27550-BB56-D76F-FAD5-E0BC4423CC2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50913" y="1659275"/>
            <a:ext cx="4648782" cy="2760900"/>
          </a:xfrm>
        </p:spPr>
        <p:txBody>
          <a:bodyPr/>
          <a:lstStyle/>
          <a:p>
            <a:r>
              <a:rPr lang="es-CL" dirty="0"/>
              <a:t>Para lograr este objetivo, es fundamental diseñar inversiones efectivas que fortalezcan las habilidades de las personas para su  plena participación productiva y social. </a:t>
            </a:r>
          </a:p>
        </p:txBody>
      </p:sp>
    </p:spTree>
    <p:extLst>
      <p:ext uri="{BB962C8B-B14F-4D97-AF65-F5344CB8AC3E}">
        <p14:creationId xmlns:p14="http://schemas.microsoft.com/office/powerpoint/2010/main" val="104504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4862770" y="120825"/>
            <a:ext cx="2837400" cy="12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NUESTRA MISIÓN</a:t>
            </a:r>
            <a:endParaRPr dirty="0"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1"/>
          </p:nvPr>
        </p:nvSpPr>
        <p:spPr>
          <a:xfrm>
            <a:off x="4981187" y="1373325"/>
            <a:ext cx="3660239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200" dirty="0"/>
              <a:t>Hacer nuestro mundo más humano impulsando un </a:t>
            </a:r>
            <a:r>
              <a:rPr lang="es-CL" sz="1200" b="1" dirty="0">
                <a:solidFill>
                  <a:srgbClr val="FFC000"/>
                </a:solidFill>
              </a:rPr>
              <a:t>desarrollo digital inclusivo.</a:t>
            </a:r>
            <a:endParaRPr lang="en-US" sz="1200" b="1" dirty="0">
              <a:solidFill>
                <a:srgbClr val="FFC000"/>
              </a:solidFill>
            </a:endParaRPr>
          </a:p>
        </p:txBody>
      </p:sp>
      <p:cxnSp>
        <p:nvCxnSpPr>
          <p:cNvPr id="267" name="Google Shape;267;p48"/>
          <p:cNvCxnSpPr/>
          <p:nvPr/>
        </p:nvCxnSpPr>
        <p:spPr>
          <a:xfrm>
            <a:off x="4572000" y="278475"/>
            <a:ext cx="0" cy="2189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68" name="Google Shape;268;p48"/>
          <p:cNvPicPr preferRelativeResize="0"/>
          <p:nvPr/>
        </p:nvPicPr>
        <p:blipFill>
          <a:blip r:embed="rId3"/>
          <a:srcRect l="22020" r="22020"/>
          <a:stretch/>
        </p:blipFill>
        <p:spPr>
          <a:xfrm>
            <a:off x="-422250" y="-236700"/>
            <a:ext cx="4714800" cy="5616900"/>
          </a:xfrm>
          <a:prstGeom prst="flowChartDelay">
            <a:avLst/>
          </a:prstGeom>
          <a:noFill/>
          <a:ln>
            <a:noFill/>
          </a:ln>
        </p:spPr>
      </p:pic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2C58DEE3-E4B1-CE42-3AF1-51CA8F0BA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426" y="4429958"/>
            <a:ext cx="1314297" cy="452760"/>
          </a:xfrm>
          <a:prstGeom prst="rect">
            <a:avLst/>
          </a:prstGeom>
        </p:spPr>
      </p:pic>
      <p:cxnSp>
        <p:nvCxnSpPr>
          <p:cNvPr id="3" name="Google Shape;267;p48">
            <a:extLst>
              <a:ext uri="{FF2B5EF4-FFF2-40B4-BE49-F238E27FC236}">
                <a16:creationId xmlns:a16="http://schemas.microsoft.com/office/drawing/2014/main" id="{9DB2292E-6F9E-EB6E-CD09-65E3166FBA61}"/>
              </a:ext>
            </a:extLst>
          </p:cNvPr>
          <p:cNvCxnSpPr/>
          <p:nvPr/>
        </p:nvCxnSpPr>
        <p:spPr>
          <a:xfrm>
            <a:off x="4572000" y="2468175"/>
            <a:ext cx="0" cy="2189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4" name="Google Shape;265;p48">
            <a:extLst>
              <a:ext uri="{FF2B5EF4-FFF2-40B4-BE49-F238E27FC236}">
                <a16:creationId xmlns:a16="http://schemas.microsoft.com/office/drawing/2014/main" id="{0335972F-76E2-1C22-9B4C-86AE39BA99B4}"/>
              </a:ext>
            </a:extLst>
          </p:cNvPr>
          <p:cNvSpPr txBox="1">
            <a:spLocks/>
          </p:cNvSpPr>
          <p:nvPr/>
        </p:nvSpPr>
        <p:spPr>
          <a:xfrm>
            <a:off x="4862770" y="1999575"/>
            <a:ext cx="28374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dirty="0"/>
              <a:t>NUESTRA VISIÓN</a:t>
            </a:r>
          </a:p>
        </p:txBody>
      </p:sp>
      <p:sp>
        <p:nvSpPr>
          <p:cNvPr id="5" name="Google Shape;266;p48">
            <a:extLst>
              <a:ext uri="{FF2B5EF4-FFF2-40B4-BE49-F238E27FC236}">
                <a16:creationId xmlns:a16="http://schemas.microsoft.com/office/drawing/2014/main" id="{8F75A7FA-1C66-986D-9090-8A4E9AAA6B65}"/>
              </a:ext>
            </a:extLst>
          </p:cNvPr>
          <p:cNvSpPr txBox="1">
            <a:spLocks/>
          </p:cNvSpPr>
          <p:nvPr/>
        </p:nvSpPr>
        <p:spPr>
          <a:xfrm>
            <a:off x="4962111" y="3177458"/>
            <a:ext cx="3562519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s-CL" sz="1200" dirty="0"/>
              <a:t>Ser parte activa de una  sociedad más justa en la que  las personas puedan  </a:t>
            </a:r>
            <a:r>
              <a:rPr lang="es-CL" sz="1200" b="1" dirty="0">
                <a:solidFill>
                  <a:srgbClr val="FFC000"/>
                </a:solidFill>
              </a:rPr>
              <a:t>desarrollar todo su potencial,  utilizando la fuerza  transformadora de lo digital.</a:t>
            </a:r>
          </a:p>
        </p:txBody>
      </p:sp>
    </p:spTree>
    <p:extLst>
      <p:ext uri="{BB962C8B-B14F-4D97-AF65-F5344CB8AC3E}">
        <p14:creationId xmlns:p14="http://schemas.microsoft.com/office/powerpoint/2010/main" val="263573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59"/>
          <p:cNvSpPr txBox="1">
            <a:spLocks noGrp="1"/>
          </p:cNvSpPr>
          <p:nvPr>
            <p:ph type="title"/>
          </p:nvPr>
        </p:nvSpPr>
        <p:spPr>
          <a:xfrm>
            <a:off x="1649654" y="656618"/>
            <a:ext cx="4365335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EDUCACIÓN</a:t>
            </a:r>
            <a:endParaRPr dirty="0"/>
          </a:p>
        </p:txBody>
      </p:sp>
      <p:sp>
        <p:nvSpPr>
          <p:cNvPr id="2042" name="Google Shape;2042;p59"/>
          <p:cNvSpPr txBox="1">
            <a:spLocks noGrp="1"/>
          </p:cNvSpPr>
          <p:nvPr>
            <p:ph type="subTitle" idx="1"/>
          </p:nvPr>
        </p:nvSpPr>
        <p:spPr>
          <a:xfrm>
            <a:off x="2254375" y="1290649"/>
            <a:ext cx="4053808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Programa ProFuturo – Aula Virtual</a:t>
            </a:r>
            <a:endParaRPr dirty="0"/>
          </a:p>
        </p:txBody>
      </p:sp>
      <p:sp>
        <p:nvSpPr>
          <p:cNvPr id="2043" name="Google Shape;2043;p59"/>
          <p:cNvSpPr txBox="1">
            <a:spLocks noGrp="1"/>
          </p:cNvSpPr>
          <p:nvPr>
            <p:ph type="title" idx="2"/>
          </p:nvPr>
        </p:nvSpPr>
        <p:spPr>
          <a:xfrm>
            <a:off x="314706" y="2078527"/>
            <a:ext cx="5700283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EMPLEABILIDAD</a:t>
            </a:r>
            <a:endParaRPr dirty="0"/>
          </a:p>
        </p:txBody>
      </p:sp>
      <p:sp>
        <p:nvSpPr>
          <p:cNvPr id="2044" name="Google Shape;2044;p59"/>
          <p:cNvSpPr txBox="1">
            <a:spLocks noGrp="1"/>
          </p:cNvSpPr>
          <p:nvPr>
            <p:ph type="subTitle" idx="3"/>
          </p:nvPr>
        </p:nvSpPr>
        <p:spPr>
          <a:xfrm>
            <a:off x="941902" y="2721980"/>
            <a:ext cx="5631323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Programa Conecta Empleo – Mapa del Empleo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– Orientador Profesional Virtual</a:t>
            </a:r>
          </a:p>
        </p:txBody>
      </p:sp>
      <p:sp>
        <p:nvSpPr>
          <p:cNvPr id="2045" name="Google Shape;2045;p59"/>
          <p:cNvSpPr txBox="1">
            <a:spLocks noGrp="1"/>
          </p:cNvSpPr>
          <p:nvPr>
            <p:ph type="title" idx="4"/>
          </p:nvPr>
        </p:nvSpPr>
        <p:spPr>
          <a:xfrm>
            <a:off x="300199" y="3504138"/>
            <a:ext cx="5874539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VOLUNTARIADO</a:t>
            </a:r>
            <a:endParaRPr dirty="0"/>
          </a:p>
        </p:txBody>
      </p:sp>
      <p:sp>
        <p:nvSpPr>
          <p:cNvPr id="2046" name="Google Shape;2046;p59"/>
          <p:cNvSpPr txBox="1">
            <a:spLocks noGrp="1"/>
          </p:cNvSpPr>
          <p:nvPr>
            <p:ph type="subTitle" idx="5"/>
          </p:nvPr>
        </p:nvSpPr>
        <p:spPr>
          <a:xfrm>
            <a:off x="893083" y="4278232"/>
            <a:ext cx="5065931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Renacer Digital – Tutores - #DIVT – Seguridad Digital</a:t>
            </a:r>
            <a:endParaRPr dirty="0"/>
          </a:p>
        </p:txBody>
      </p:sp>
      <p:cxnSp>
        <p:nvCxnSpPr>
          <p:cNvPr id="2047" name="Google Shape;2047;p59"/>
          <p:cNvCxnSpPr/>
          <p:nvPr/>
        </p:nvCxnSpPr>
        <p:spPr>
          <a:xfrm>
            <a:off x="8843800" y="392547"/>
            <a:ext cx="0" cy="4358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1A9D11F5-E3CF-22AB-7CF2-79CC91833061}"/>
              </a:ext>
            </a:extLst>
          </p:cNvPr>
          <p:cNvSpPr/>
          <p:nvPr/>
        </p:nvSpPr>
        <p:spPr>
          <a:xfrm>
            <a:off x="8225390" y="389083"/>
            <a:ext cx="517824" cy="4358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Google Shape;2041;p59">
            <a:extLst>
              <a:ext uri="{FF2B5EF4-FFF2-40B4-BE49-F238E27FC236}">
                <a16:creationId xmlns:a16="http://schemas.microsoft.com/office/drawing/2014/main" id="{D1F475C7-9F29-550A-36F3-C47A77C02840}"/>
              </a:ext>
            </a:extLst>
          </p:cNvPr>
          <p:cNvSpPr txBox="1">
            <a:spLocks/>
          </p:cNvSpPr>
          <p:nvPr/>
        </p:nvSpPr>
        <p:spPr>
          <a:xfrm rot="16200000">
            <a:off x="5916321" y="1951655"/>
            <a:ext cx="4365335" cy="134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ExtraBold"/>
              <a:buNone/>
              <a:defRPr sz="4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sz="2500" dirty="0"/>
              <a:t>CAMPUS FTM</a:t>
            </a:r>
          </a:p>
        </p:txBody>
      </p:sp>
      <p:sp>
        <p:nvSpPr>
          <p:cNvPr id="4" name="Google Shape;2041;p59">
            <a:extLst>
              <a:ext uri="{FF2B5EF4-FFF2-40B4-BE49-F238E27FC236}">
                <a16:creationId xmlns:a16="http://schemas.microsoft.com/office/drawing/2014/main" id="{F7086E0E-E44C-E1DD-A759-FFDDD10B4207}"/>
              </a:ext>
            </a:extLst>
          </p:cNvPr>
          <p:cNvSpPr txBox="1">
            <a:spLocks/>
          </p:cNvSpPr>
          <p:nvPr/>
        </p:nvSpPr>
        <p:spPr>
          <a:xfrm rot="16200000">
            <a:off x="5417472" y="2172450"/>
            <a:ext cx="3930717" cy="899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ExtraBold"/>
              <a:buNone/>
              <a:defRPr sz="4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sz="3000" dirty="0"/>
              <a:t>CONOCIMIENTO - CULTURA</a:t>
            </a:r>
          </a:p>
        </p:txBody>
      </p:sp>
    </p:spTree>
    <p:extLst>
      <p:ext uri="{BB962C8B-B14F-4D97-AF65-F5344CB8AC3E}">
        <p14:creationId xmlns:p14="http://schemas.microsoft.com/office/powerpoint/2010/main" val="2153973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>
            <a:spLocks noGrp="1"/>
          </p:cNvSpPr>
          <p:nvPr>
            <p:ph type="ctrTitle"/>
          </p:nvPr>
        </p:nvSpPr>
        <p:spPr>
          <a:xfrm>
            <a:off x="2143913" y="4264814"/>
            <a:ext cx="3657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2022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C2D212-9B76-B221-D7ED-A6C6CFD74CC1}"/>
              </a:ext>
            </a:extLst>
          </p:cNvPr>
          <p:cNvSpPr txBox="1"/>
          <p:nvPr/>
        </p:nvSpPr>
        <p:spPr>
          <a:xfrm>
            <a:off x="3915865" y="508309"/>
            <a:ext cx="528397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Proyectos de inversión social en niñez y adolescentes.</a:t>
            </a:r>
          </a:p>
          <a:p>
            <a:endParaRPr lang="es-CL" sz="2800" b="1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highlight>
                  <a:srgbClr val="808000"/>
                </a:highlight>
              </a:rPr>
              <a:t>Programa Profuturo </a:t>
            </a:r>
          </a:p>
          <a:p>
            <a:endParaRPr lang="es-CL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highlight>
                  <a:srgbClr val="808000"/>
                </a:highlight>
              </a:rPr>
              <a:t>Campus FT a través de su Aula 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highlight>
                  <a:srgbClr val="808000"/>
                </a:highlight>
              </a:rPr>
              <a:t>Conecta empleo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highlight>
                  <a:srgbClr val="808000"/>
                </a:highlight>
              </a:rPr>
              <a:t>Mapa del empleo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r>
              <a:rPr lang="es-CL" dirty="0">
                <a:solidFill>
                  <a:schemeClr val="bg1"/>
                </a:solidFill>
                <a:highlight>
                  <a:srgbClr val="808000"/>
                </a:highlight>
              </a:rPr>
              <a:t> 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Google Shape;178;p40">
            <a:extLst>
              <a:ext uri="{FF2B5EF4-FFF2-40B4-BE49-F238E27FC236}">
                <a16:creationId xmlns:a16="http://schemas.microsoft.com/office/drawing/2014/main" id="{5BEC64A6-283B-7471-48C6-77F8FE3E19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241097" y="4122026"/>
            <a:ext cx="3940175" cy="4651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638.233 beneficiarios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58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 idx="6"/>
          </p:nvPr>
        </p:nvSpPr>
        <p:spPr>
          <a:xfrm>
            <a:off x="1156725" y="369415"/>
            <a:ext cx="4228929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Factores Claves </a:t>
            </a:r>
            <a:endParaRPr dirty="0"/>
          </a:p>
        </p:txBody>
      </p:sp>
      <p:sp>
        <p:nvSpPr>
          <p:cNvPr id="183" name="Google Shape;183;p40"/>
          <p:cNvSpPr txBox="1">
            <a:spLocks noGrp="1"/>
          </p:cNvSpPr>
          <p:nvPr>
            <p:ph type="title" idx="4"/>
          </p:nvPr>
        </p:nvSpPr>
        <p:spPr>
          <a:xfrm>
            <a:off x="1069675" y="1658068"/>
            <a:ext cx="2470514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Incidencia en la política pública </a:t>
            </a:r>
            <a:endParaRPr dirty="0"/>
          </a:p>
        </p:txBody>
      </p:sp>
      <p:cxnSp>
        <p:nvCxnSpPr>
          <p:cNvPr id="187" name="Google Shape;187;p40"/>
          <p:cNvCxnSpPr/>
          <p:nvPr/>
        </p:nvCxnSpPr>
        <p:spPr>
          <a:xfrm>
            <a:off x="2106332" y="2544084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5" name="Google Shape;183;p40">
            <a:extLst>
              <a:ext uri="{FF2B5EF4-FFF2-40B4-BE49-F238E27FC236}">
                <a16:creationId xmlns:a16="http://schemas.microsoft.com/office/drawing/2014/main" id="{BED7F880-4B98-EB5E-1851-8354267E0E04}"/>
              </a:ext>
            </a:extLst>
          </p:cNvPr>
          <p:cNvSpPr txBox="1">
            <a:spLocks/>
          </p:cNvSpPr>
          <p:nvPr/>
        </p:nvSpPr>
        <p:spPr>
          <a:xfrm>
            <a:off x="5385654" y="1568791"/>
            <a:ext cx="2239152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ExtraBold"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Todo se mide </a:t>
            </a:r>
          </a:p>
        </p:txBody>
      </p:sp>
      <p:cxnSp>
        <p:nvCxnSpPr>
          <p:cNvPr id="6" name="Google Shape;187;p40">
            <a:extLst>
              <a:ext uri="{FF2B5EF4-FFF2-40B4-BE49-F238E27FC236}">
                <a16:creationId xmlns:a16="http://schemas.microsoft.com/office/drawing/2014/main" id="{120B1A74-F799-C46E-6632-F4351418306F}"/>
              </a:ext>
            </a:extLst>
          </p:cNvPr>
          <p:cNvCxnSpPr/>
          <p:nvPr/>
        </p:nvCxnSpPr>
        <p:spPr>
          <a:xfrm>
            <a:off x="2211031" y="3633348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0" name="Google Shape;183;p40">
            <a:extLst>
              <a:ext uri="{FF2B5EF4-FFF2-40B4-BE49-F238E27FC236}">
                <a16:creationId xmlns:a16="http://schemas.microsoft.com/office/drawing/2014/main" id="{CCC1B9F6-BDF2-A868-A048-6C8C847FE7A2}"/>
              </a:ext>
            </a:extLst>
          </p:cNvPr>
          <p:cNvSpPr txBox="1">
            <a:spLocks/>
          </p:cNvSpPr>
          <p:nvPr/>
        </p:nvSpPr>
        <p:spPr>
          <a:xfrm>
            <a:off x="915468" y="2915113"/>
            <a:ext cx="2988326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ExtraBold"/>
              <a:buNone/>
              <a:tabLst/>
              <a:defRPr/>
            </a:pPr>
            <a:r>
              <a:rPr lang="es-CL" dirty="0">
                <a:solidFill>
                  <a:srgbClr val="FFFFFF"/>
                </a:solidFill>
              </a:rPr>
              <a:t>Red de Aliados públicos, privados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cxnSp>
        <p:nvCxnSpPr>
          <p:cNvPr id="21" name="Google Shape;187;p40">
            <a:extLst>
              <a:ext uri="{FF2B5EF4-FFF2-40B4-BE49-F238E27FC236}">
                <a16:creationId xmlns:a16="http://schemas.microsoft.com/office/drawing/2014/main" id="{0B3A8C7B-3CF2-1743-2046-B693DF5687D1}"/>
              </a:ext>
            </a:extLst>
          </p:cNvPr>
          <p:cNvCxnSpPr/>
          <p:nvPr/>
        </p:nvCxnSpPr>
        <p:spPr>
          <a:xfrm>
            <a:off x="6279402" y="257175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3" name="Google Shape;183;p40">
            <a:extLst>
              <a:ext uri="{FF2B5EF4-FFF2-40B4-BE49-F238E27FC236}">
                <a16:creationId xmlns:a16="http://schemas.microsoft.com/office/drawing/2014/main" id="{3A7DE3CE-EAB9-6A8F-F14F-10066CECDBBD}"/>
              </a:ext>
            </a:extLst>
          </p:cNvPr>
          <p:cNvSpPr txBox="1">
            <a:spLocks/>
          </p:cNvSpPr>
          <p:nvPr/>
        </p:nvSpPr>
        <p:spPr>
          <a:xfrm>
            <a:off x="5216522" y="2724230"/>
            <a:ext cx="2920159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ExtraBold"/>
              <a:buNone/>
              <a:tabLst/>
              <a:defRPr/>
            </a:pPr>
            <a:r>
              <a:rPr lang="es-CL" dirty="0">
                <a:solidFill>
                  <a:srgbClr val="FFFFFF"/>
                </a:solidFill>
              </a:rPr>
              <a:t>Activismo Social 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cxnSp>
        <p:nvCxnSpPr>
          <p:cNvPr id="24" name="Google Shape;187;p40">
            <a:extLst>
              <a:ext uri="{FF2B5EF4-FFF2-40B4-BE49-F238E27FC236}">
                <a16:creationId xmlns:a16="http://schemas.microsoft.com/office/drawing/2014/main" id="{60B0349C-F0B6-9A5D-E6F3-A74623AE9F54}"/>
              </a:ext>
            </a:extLst>
          </p:cNvPr>
          <p:cNvCxnSpPr/>
          <p:nvPr/>
        </p:nvCxnSpPr>
        <p:spPr>
          <a:xfrm>
            <a:off x="6289490" y="3633348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9" name="Imagen 28" descr="Imagen que contiene Texto&#10;&#10;Descripción generada automáticamente">
            <a:extLst>
              <a:ext uri="{FF2B5EF4-FFF2-40B4-BE49-F238E27FC236}">
                <a16:creationId xmlns:a16="http://schemas.microsoft.com/office/drawing/2014/main" id="{235FE2DE-9D79-616A-9D55-E13E7E34A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2" y="4644650"/>
            <a:ext cx="905824" cy="3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42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>
            <a:spLocks noGrp="1"/>
          </p:cNvSpPr>
          <p:nvPr>
            <p:ph type="title" idx="4"/>
          </p:nvPr>
        </p:nvSpPr>
        <p:spPr>
          <a:xfrm>
            <a:off x="405084" y="208113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ALGUNOS ALIADOS</a:t>
            </a:r>
            <a:endParaRPr dirty="0"/>
          </a:p>
        </p:txBody>
      </p:sp>
      <p:cxnSp>
        <p:nvCxnSpPr>
          <p:cNvPr id="222" name="Google Shape;222;p45"/>
          <p:cNvCxnSpPr/>
          <p:nvPr/>
        </p:nvCxnSpPr>
        <p:spPr>
          <a:xfrm>
            <a:off x="602315" y="825851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23" name="Google Shape;223;p45"/>
          <p:cNvSpPr txBox="1">
            <a:spLocks noGrp="1"/>
          </p:cNvSpPr>
          <p:nvPr>
            <p:ph type="title"/>
          </p:nvPr>
        </p:nvSpPr>
        <p:spPr>
          <a:xfrm>
            <a:off x="1935523" y="138116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PÚBLICOS</a:t>
            </a:r>
            <a:endParaRPr dirty="0"/>
          </a:p>
        </p:txBody>
      </p:sp>
      <p:sp>
        <p:nvSpPr>
          <p:cNvPr id="225" name="Google Shape;225;p45"/>
          <p:cNvSpPr txBox="1">
            <a:spLocks noGrp="1"/>
          </p:cNvSpPr>
          <p:nvPr>
            <p:ph type="title" idx="2"/>
          </p:nvPr>
        </p:nvSpPr>
        <p:spPr>
          <a:xfrm>
            <a:off x="4932360" y="138116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PRIVADOS</a:t>
            </a:r>
            <a:endParaRPr dirty="0"/>
          </a:p>
        </p:txBody>
      </p:sp>
      <p:cxnSp>
        <p:nvCxnSpPr>
          <p:cNvPr id="227" name="Google Shape;227;p45"/>
          <p:cNvCxnSpPr/>
          <p:nvPr/>
        </p:nvCxnSpPr>
        <p:spPr>
          <a:xfrm>
            <a:off x="2994673" y="2002088"/>
            <a:ext cx="271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228" name="Google Shape;228;p45"/>
          <p:cNvCxnSpPr/>
          <p:nvPr/>
        </p:nvCxnSpPr>
        <p:spPr>
          <a:xfrm>
            <a:off x="5991510" y="2002088"/>
            <a:ext cx="271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1026" name="Picture 2" descr="Inicio">
            <a:extLst>
              <a:ext uri="{FF2B5EF4-FFF2-40B4-BE49-F238E27FC236}">
                <a16:creationId xmlns:a16="http://schemas.microsoft.com/office/drawing/2014/main" id="{29D12BAE-58C0-232F-E5A5-C407FA39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19" y="2221941"/>
            <a:ext cx="778561" cy="3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vistas - INJUV ::.">
            <a:extLst>
              <a:ext uri="{FF2B5EF4-FFF2-40B4-BE49-F238E27FC236}">
                <a16:creationId xmlns:a16="http://schemas.microsoft.com/office/drawing/2014/main" id="{22E849B0-A355-BDEA-C364-FB56EE86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71" y="2077354"/>
            <a:ext cx="924704" cy="5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nisterio de Educación (Chile) - Wikipedia, la enciclopedia libre">
            <a:extLst>
              <a:ext uri="{FF2B5EF4-FFF2-40B4-BE49-F238E27FC236}">
                <a16:creationId xmlns:a16="http://schemas.microsoft.com/office/drawing/2014/main" id="{647ECB0C-09CB-AD59-6642-9B84F729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58" y="3246810"/>
            <a:ext cx="628715" cy="5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nisterio de Agricultura - Chile | LinkedIn">
            <a:extLst>
              <a:ext uri="{FF2B5EF4-FFF2-40B4-BE49-F238E27FC236}">
                <a16:creationId xmlns:a16="http://schemas.microsoft.com/office/drawing/2014/main" id="{8C24E7C2-0F22-F92F-C85F-5543A9855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58" y="2678707"/>
            <a:ext cx="576828" cy="57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BC435D74-9B38-AC37-9145-458E80C9C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33182"/>
              </p:ext>
            </p:extLst>
          </p:nvPr>
        </p:nvGraphicFramePr>
        <p:xfrm>
          <a:off x="5991510" y="2221941"/>
          <a:ext cx="968230" cy="27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7" imgW="2714400" imgH="761760" progId="CorelPHOTOPAINT.Image.18">
                  <p:embed/>
                </p:oleObj>
              </mc:Choice>
              <mc:Fallback>
                <p:oleObj name="PHOTO-PAINT" r:id="rId7" imgW="2714400" imgH="761760" progId="CorelPHOTOPAINT.Image.18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BC435D74-9B38-AC37-9145-458E80C9C0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1510" y="2221941"/>
                        <a:ext cx="968230" cy="271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 descr="Bolsa Nacional de Empleo - BNE - YouTube">
            <a:extLst>
              <a:ext uri="{FF2B5EF4-FFF2-40B4-BE49-F238E27FC236}">
                <a16:creationId xmlns:a16="http://schemas.microsoft.com/office/drawing/2014/main" id="{127B626D-4541-0964-DD03-161ED142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07" y="2671589"/>
            <a:ext cx="498420" cy="4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úsqueda y selección de talentos en Chile | Mandomedio.com">
            <a:extLst>
              <a:ext uri="{FF2B5EF4-FFF2-40B4-BE49-F238E27FC236}">
                <a16:creationId xmlns:a16="http://schemas.microsoft.com/office/drawing/2014/main" id="{D69E5E48-9E30-0C7B-013C-99C1C249E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21" y="2659198"/>
            <a:ext cx="1272191" cy="2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IEP (@AIEP) / Twitter">
            <a:extLst>
              <a:ext uri="{FF2B5EF4-FFF2-40B4-BE49-F238E27FC236}">
                <a16:creationId xmlns:a16="http://schemas.microsoft.com/office/drawing/2014/main" id="{1651F3AC-0554-7780-5E9D-2296048D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1" y="2588634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Unión Española">
            <a:extLst>
              <a:ext uri="{FF2B5EF4-FFF2-40B4-BE49-F238E27FC236}">
                <a16:creationId xmlns:a16="http://schemas.microsoft.com/office/drawing/2014/main" id="{BBD0746E-E468-D56E-5A60-153C8252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39" y="3001129"/>
            <a:ext cx="557397" cy="6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LEP Gabriela Mistral">
            <a:extLst>
              <a:ext uri="{FF2B5EF4-FFF2-40B4-BE49-F238E27FC236}">
                <a16:creationId xmlns:a16="http://schemas.microsoft.com/office/drawing/2014/main" id="{9C859EEA-06B0-81E1-BFFF-F311C133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30" y="3377446"/>
            <a:ext cx="847941" cy="4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hiletrabajos | Santiago">
            <a:extLst>
              <a:ext uri="{FF2B5EF4-FFF2-40B4-BE49-F238E27FC236}">
                <a16:creationId xmlns:a16="http://schemas.microsoft.com/office/drawing/2014/main" id="{074357A0-EB25-A31A-F107-E4B803199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16" y="2953092"/>
            <a:ext cx="587436" cy="5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ublicar avisos de trabajo en Laborum">
            <a:extLst>
              <a:ext uri="{FF2B5EF4-FFF2-40B4-BE49-F238E27FC236}">
                <a16:creationId xmlns:a16="http://schemas.microsoft.com/office/drawing/2014/main" id="{4A747E60-A337-058E-6405-929ACC28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49" y="3344781"/>
            <a:ext cx="977711" cy="2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92FC6C79-D5DB-231C-961E-7A9BACE0E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458739"/>
              </p:ext>
            </p:extLst>
          </p:nvPr>
        </p:nvGraphicFramePr>
        <p:xfrm>
          <a:off x="5661339" y="3682390"/>
          <a:ext cx="1352641" cy="35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16" imgW="3114360" imgH="828360" progId="CorelPHOTOPAINT.Image.18">
                  <p:embed/>
                </p:oleObj>
              </mc:Choice>
              <mc:Fallback>
                <p:oleObj name="PHOTO-PAINT" r:id="rId16" imgW="3114360" imgH="828360" progId="CorelPHOTOPAINT.Image.18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92FC6C79-D5DB-231C-961E-7A9BACE0EE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61339" y="3682390"/>
                        <a:ext cx="1352641" cy="359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2" name="Picture 28" descr="Fundación Kodea | LinkedIn">
            <a:extLst>
              <a:ext uri="{FF2B5EF4-FFF2-40B4-BE49-F238E27FC236}">
                <a16:creationId xmlns:a16="http://schemas.microsoft.com/office/drawing/2014/main" id="{4E7E0C19-5897-FD98-D091-28F3884C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27" y="3611286"/>
            <a:ext cx="587436" cy="5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MAC / Museo de Arte Contemporáneo - Home | Facebook">
            <a:extLst>
              <a:ext uri="{FF2B5EF4-FFF2-40B4-BE49-F238E27FC236}">
                <a16:creationId xmlns:a16="http://schemas.microsoft.com/office/drawing/2014/main" id="{2652E57B-BED9-A5CC-6E04-3291F97D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9" y="4257750"/>
            <a:ext cx="610823" cy="6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nisterio del Medio Ambiente (Chile) - Wikipedia, la enciclopedia libre">
            <a:extLst>
              <a:ext uri="{FF2B5EF4-FFF2-40B4-BE49-F238E27FC236}">
                <a16:creationId xmlns:a16="http://schemas.microsoft.com/office/drawing/2014/main" id="{8893FA73-A15D-C522-99E0-A205258A3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47" y="2668741"/>
            <a:ext cx="628715" cy="5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ED2720-564C-1A54-038E-E91CAB62DF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85926" y="4150788"/>
            <a:ext cx="882967" cy="380806"/>
          </a:xfrm>
          <a:prstGeom prst="rect">
            <a:avLst/>
          </a:prstGeom>
        </p:spPr>
      </p:pic>
      <p:pic>
        <p:nvPicPr>
          <p:cNvPr id="5" name="Picture 6" descr="Fundación Honra - Home | Facebook">
            <a:extLst>
              <a:ext uri="{FF2B5EF4-FFF2-40B4-BE49-F238E27FC236}">
                <a16:creationId xmlns:a16="http://schemas.microsoft.com/office/drawing/2014/main" id="{20E870A4-25F9-94AB-8CF3-BCC403BC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14" y="4164428"/>
            <a:ext cx="587436" cy="5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unicipalidad de Talca - Organizaciones - Portal de Datos Abiertos">
            <a:extLst>
              <a:ext uri="{FF2B5EF4-FFF2-40B4-BE49-F238E27FC236}">
                <a16:creationId xmlns:a16="http://schemas.microsoft.com/office/drawing/2014/main" id="{BD8F5020-CC01-83F9-100B-E1BF62617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33" y="3380367"/>
            <a:ext cx="700670" cy="7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hackeado: LAPSUS$ le roba el código fuente - Una al Día">
            <a:extLst>
              <a:ext uri="{FF2B5EF4-FFF2-40B4-BE49-F238E27FC236}">
                <a16:creationId xmlns:a16="http://schemas.microsoft.com/office/drawing/2014/main" id="{B9C06491-7A25-085C-5891-E84B7FEA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61" y="2077354"/>
            <a:ext cx="807922" cy="4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ondo Esperanza">
            <a:extLst>
              <a:ext uri="{FF2B5EF4-FFF2-40B4-BE49-F238E27FC236}">
                <a16:creationId xmlns:a16="http://schemas.microsoft.com/office/drawing/2014/main" id="{53B34283-B589-35EA-DF5F-537AE8599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17" y="3646188"/>
            <a:ext cx="587436" cy="40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entros de Formación Técnica Estatales de Chile (@redcftech) / Twitter">
            <a:extLst>
              <a:ext uri="{FF2B5EF4-FFF2-40B4-BE49-F238E27FC236}">
                <a16:creationId xmlns:a16="http://schemas.microsoft.com/office/drawing/2014/main" id="{0839C52F-8347-0D72-F814-19E7F62C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53" y="3902879"/>
            <a:ext cx="628715" cy="62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inisterio de Desarrollo Social y Familia - Wikipedia, la enciclopedia libre">
            <a:extLst>
              <a:ext uri="{FF2B5EF4-FFF2-40B4-BE49-F238E27FC236}">
                <a16:creationId xmlns:a16="http://schemas.microsoft.com/office/drawing/2014/main" id="{33067FAB-B0F2-A297-4BEB-2799D95E3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19" y="3945037"/>
            <a:ext cx="807922" cy="7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69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8"/>
          <p:cNvSpPr txBox="1">
            <a:spLocks noGrp="1"/>
          </p:cNvSpPr>
          <p:nvPr>
            <p:ph type="title"/>
          </p:nvPr>
        </p:nvSpPr>
        <p:spPr>
          <a:xfrm>
            <a:off x="924870" y="685727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GRACIAS!</a:t>
            </a:r>
            <a:endParaRPr dirty="0"/>
          </a:p>
        </p:txBody>
      </p:sp>
      <p:sp>
        <p:nvSpPr>
          <p:cNvPr id="2160" name="Google Shape;2160;p68"/>
          <p:cNvSpPr txBox="1">
            <a:spLocks noGrp="1"/>
          </p:cNvSpPr>
          <p:nvPr>
            <p:ph type="subTitle" idx="1"/>
          </p:nvPr>
        </p:nvSpPr>
        <p:spPr>
          <a:xfrm>
            <a:off x="871602" y="1529725"/>
            <a:ext cx="3358673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Por dudas sobre Campus Fundación Telefónica Movistar, agrega </a:t>
            </a:r>
            <a:r>
              <a:rPr lang="es-CL" b="1" dirty="0" err="1"/>
              <a:t>Whatsapp</a:t>
            </a:r>
            <a:r>
              <a:rPr lang="es-CL" b="1" dirty="0"/>
              <a:t> +56 9 6162 6982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161" name="Google Shape;2161;p68"/>
          <p:cNvCxnSpPr/>
          <p:nvPr/>
        </p:nvCxnSpPr>
        <p:spPr>
          <a:xfrm>
            <a:off x="1013400" y="1414149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162" name="Google Shape;2162;p68"/>
          <p:cNvSpPr txBox="1"/>
          <p:nvPr/>
        </p:nvSpPr>
        <p:spPr>
          <a:xfrm>
            <a:off x="894900" y="4060814"/>
            <a:ext cx="30000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Please keep this slide for attribution.</a:t>
            </a:r>
            <a:endParaRPr sz="110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163" name="Google Shape;2163;p68"/>
          <p:cNvCxnSpPr/>
          <p:nvPr/>
        </p:nvCxnSpPr>
        <p:spPr>
          <a:xfrm>
            <a:off x="1013400" y="3445570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164" name="Google Shape;2164;p68"/>
          <p:cNvSpPr/>
          <p:nvPr/>
        </p:nvSpPr>
        <p:spPr>
          <a:xfrm>
            <a:off x="1013409" y="2932451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5" name="Google Shape;2165;p68"/>
          <p:cNvGrpSpPr/>
          <p:nvPr/>
        </p:nvGrpSpPr>
        <p:grpSpPr>
          <a:xfrm>
            <a:off x="1462881" y="2932451"/>
            <a:ext cx="346056" cy="345674"/>
            <a:chOff x="3303268" y="3817349"/>
            <a:chExt cx="346056" cy="345674"/>
          </a:xfrm>
        </p:grpSpPr>
        <p:sp>
          <p:nvSpPr>
            <p:cNvPr id="2166" name="Google Shape;2166;p68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8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8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8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0" name="Google Shape;2170;p68"/>
          <p:cNvGrpSpPr/>
          <p:nvPr/>
        </p:nvGrpSpPr>
        <p:grpSpPr>
          <a:xfrm>
            <a:off x="1911970" y="2932451"/>
            <a:ext cx="346056" cy="345674"/>
            <a:chOff x="3752358" y="3817349"/>
            <a:chExt cx="346056" cy="345674"/>
          </a:xfrm>
        </p:grpSpPr>
        <p:sp>
          <p:nvSpPr>
            <p:cNvPr id="2171" name="Google Shape;2171;p68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8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8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8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160;p68">
            <a:extLst>
              <a:ext uri="{FF2B5EF4-FFF2-40B4-BE49-F238E27FC236}">
                <a16:creationId xmlns:a16="http://schemas.microsoft.com/office/drawing/2014/main" id="{312989D7-B8C4-EB81-C478-0D3C1051AC4E}"/>
              </a:ext>
            </a:extLst>
          </p:cNvPr>
          <p:cNvSpPr txBox="1">
            <a:spLocks/>
          </p:cNvSpPr>
          <p:nvPr/>
        </p:nvSpPr>
        <p:spPr>
          <a:xfrm>
            <a:off x="871602" y="2353570"/>
            <a:ext cx="3305400" cy="54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s-CL" dirty="0"/>
              <a:t>Síguenos en nuestras </a:t>
            </a:r>
            <a:r>
              <a:rPr lang="es-CL" b="1" dirty="0"/>
              <a:t>RRSS como @FTMovistarCL</a:t>
            </a:r>
          </a:p>
          <a:p>
            <a:pPr marL="0" indent="0"/>
            <a:endParaRPr lang="es-CL" dirty="0"/>
          </a:p>
          <a:p>
            <a:pPr marL="0" indent="0"/>
            <a:endParaRPr lang="es-CL" dirty="0"/>
          </a:p>
        </p:txBody>
      </p:sp>
      <p:grpSp>
        <p:nvGrpSpPr>
          <p:cNvPr id="3" name="Google Shape;13777;p85">
            <a:extLst>
              <a:ext uri="{FF2B5EF4-FFF2-40B4-BE49-F238E27FC236}">
                <a16:creationId xmlns:a16="http://schemas.microsoft.com/office/drawing/2014/main" id="{9060FFA3-843C-AE91-469E-266F572FEBE6}"/>
              </a:ext>
            </a:extLst>
          </p:cNvPr>
          <p:cNvGrpSpPr/>
          <p:nvPr/>
        </p:nvGrpSpPr>
        <p:grpSpPr>
          <a:xfrm>
            <a:off x="2325588" y="2933258"/>
            <a:ext cx="346024" cy="345674"/>
            <a:chOff x="4201447" y="3817349"/>
            <a:chExt cx="346024" cy="345674"/>
          </a:xfrm>
          <a:solidFill>
            <a:schemeClr val="bg1"/>
          </a:solidFill>
        </p:grpSpPr>
        <p:sp>
          <p:nvSpPr>
            <p:cNvPr id="4" name="Google Shape;13778;p85">
              <a:extLst>
                <a:ext uri="{FF2B5EF4-FFF2-40B4-BE49-F238E27FC236}">
                  <a16:creationId xmlns:a16="http://schemas.microsoft.com/office/drawing/2014/main" id="{90544648-7792-CBD1-F5C8-42A747C06506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" name="Google Shape;13779;p85">
              <a:extLst>
                <a:ext uri="{FF2B5EF4-FFF2-40B4-BE49-F238E27FC236}">
                  <a16:creationId xmlns:a16="http://schemas.microsoft.com/office/drawing/2014/main" id="{78CCF7F1-ECB2-6218-F8EC-C4724B221A2C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oogle Shape;13784;p85">
            <a:extLst>
              <a:ext uri="{FF2B5EF4-FFF2-40B4-BE49-F238E27FC236}">
                <a16:creationId xmlns:a16="http://schemas.microsoft.com/office/drawing/2014/main" id="{EE3D8209-4D7A-C090-133B-D25B33E6F1B9}"/>
              </a:ext>
            </a:extLst>
          </p:cNvPr>
          <p:cNvGrpSpPr/>
          <p:nvPr/>
        </p:nvGrpSpPr>
        <p:grpSpPr>
          <a:xfrm>
            <a:off x="3213455" y="2940467"/>
            <a:ext cx="345642" cy="345674"/>
            <a:chOff x="5549861" y="3817349"/>
            <a:chExt cx="345642" cy="345674"/>
          </a:xfrm>
          <a:solidFill>
            <a:schemeClr val="bg1"/>
          </a:solidFill>
        </p:grpSpPr>
        <p:sp>
          <p:nvSpPr>
            <p:cNvPr id="7" name="Google Shape;13785;p85">
              <a:extLst>
                <a:ext uri="{FF2B5EF4-FFF2-40B4-BE49-F238E27FC236}">
                  <a16:creationId xmlns:a16="http://schemas.microsoft.com/office/drawing/2014/main" id="{906BC8B3-8EC5-C237-4C62-9555B7BE6920}"/>
                </a:ext>
              </a:extLst>
            </p:cNvPr>
            <p:cNvSpPr/>
            <p:nvPr/>
          </p:nvSpPr>
          <p:spPr>
            <a:xfrm>
              <a:off x="5549861" y="3817349"/>
              <a:ext cx="345642" cy="345674"/>
            </a:xfrm>
            <a:custGeom>
              <a:avLst/>
              <a:gdLst/>
              <a:ahLst/>
              <a:cxnLst/>
              <a:rect l="l" t="t" r="r" b="b"/>
              <a:pathLst>
                <a:path w="10859" h="10860" extrusionOk="0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" name="Google Shape;13786;p85">
              <a:extLst>
                <a:ext uri="{FF2B5EF4-FFF2-40B4-BE49-F238E27FC236}">
                  <a16:creationId xmlns:a16="http://schemas.microsoft.com/office/drawing/2014/main" id="{7EB9E373-6A06-6678-BEF2-DF563889500C}"/>
                </a:ext>
              </a:extLst>
            </p:cNvPr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" name="Google Shape;13787;p85">
              <a:extLst>
                <a:ext uri="{FF2B5EF4-FFF2-40B4-BE49-F238E27FC236}">
                  <a16:creationId xmlns:a16="http://schemas.microsoft.com/office/drawing/2014/main" id="{CD466502-2F1B-B4C8-76A1-1DC90E55CDFB}"/>
                </a:ext>
              </a:extLst>
            </p:cNvPr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oogle Shape;13883;p85">
            <a:extLst>
              <a:ext uri="{FF2B5EF4-FFF2-40B4-BE49-F238E27FC236}">
                <a16:creationId xmlns:a16="http://schemas.microsoft.com/office/drawing/2014/main" id="{C8472766-A304-EE01-6F9D-88816690B4D4}"/>
              </a:ext>
            </a:extLst>
          </p:cNvPr>
          <p:cNvGrpSpPr/>
          <p:nvPr/>
        </p:nvGrpSpPr>
        <p:grpSpPr>
          <a:xfrm>
            <a:off x="2775486" y="2928964"/>
            <a:ext cx="357419" cy="357005"/>
            <a:chOff x="5583569" y="3351230"/>
            <a:chExt cx="357419" cy="357005"/>
          </a:xfrm>
          <a:solidFill>
            <a:schemeClr val="bg1"/>
          </a:solidFill>
        </p:grpSpPr>
        <p:sp>
          <p:nvSpPr>
            <p:cNvPr id="11" name="Google Shape;13884;p85">
              <a:extLst>
                <a:ext uri="{FF2B5EF4-FFF2-40B4-BE49-F238E27FC236}">
                  <a16:creationId xmlns:a16="http://schemas.microsoft.com/office/drawing/2014/main" id="{AC007E1B-1963-8D62-1916-876A410E128E}"/>
                </a:ext>
              </a:extLst>
            </p:cNvPr>
            <p:cNvSpPr/>
            <p:nvPr/>
          </p:nvSpPr>
          <p:spPr>
            <a:xfrm>
              <a:off x="5583569" y="3351230"/>
              <a:ext cx="357419" cy="357005"/>
            </a:xfrm>
            <a:custGeom>
              <a:avLst/>
              <a:gdLst/>
              <a:ahLst/>
              <a:cxnLst/>
              <a:rect l="l" t="t" r="r" b="b"/>
              <a:pathLst>
                <a:path w="11229" h="11216" extrusionOk="0">
                  <a:moveTo>
                    <a:pt x="5620" y="357"/>
                  </a:moveTo>
                  <a:cubicBezTo>
                    <a:pt x="8514" y="357"/>
                    <a:pt x="10871" y="2703"/>
                    <a:pt x="10871" y="5608"/>
                  </a:cubicBezTo>
                  <a:cubicBezTo>
                    <a:pt x="10871" y="8513"/>
                    <a:pt x="8514" y="10859"/>
                    <a:pt x="5620" y="10859"/>
                  </a:cubicBezTo>
                  <a:cubicBezTo>
                    <a:pt x="2715" y="10859"/>
                    <a:pt x="370" y="8513"/>
                    <a:pt x="370" y="5608"/>
                  </a:cubicBezTo>
                  <a:cubicBezTo>
                    <a:pt x="370" y="2703"/>
                    <a:pt x="2715" y="357"/>
                    <a:pt x="5620" y="357"/>
                  </a:cubicBezTo>
                  <a:close/>
                  <a:moveTo>
                    <a:pt x="5620" y="0"/>
                  </a:moveTo>
                  <a:cubicBezTo>
                    <a:pt x="4108" y="0"/>
                    <a:pt x="2715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3" y="10632"/>
                    <a:pt x="4108" y="11216"/>
                    <a:pt x="5620" y="11216"/>
                  </a:cubicBezTo>
                  <a:cubicBezTo>
                    <a:pt x="7121" y="11216"/>
                    <a:pt x="8514" y="10632"/>
                    <a:pt x="9597" y="9585"/>
                  </a:cubicBezTo>
                  <a:cubicBezTo>
                    <a:pt x="10669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97" y="1631"/>
                  </a:cubicBezTo>
                  <a:cubicBezTo>
                    <a:pt x="8537" y="572"/>
                    <a:pt x="7121" y="0"/>
                    <a:pt x="562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Google Shape;13885;p85">
              <a:extLst>
                <a:ext uri="{FF2B5EF4-FFF2-40B4-BE49-F238E27FC236}">
                  <a16:creationId xmlns:a16="http://schemas.microsoft.com/office/drawing/2014/main" id="{FAE8AE70-9D3A-AF16-DB66-335A25EAD1AA}"/>
                </a:ext>
              </a:extLst>
            </p:cNvPr>
            <p:cNvSpPr/>
            <p:nvPr/>
          </p:nvSpPr>
          <p:spPr>
            <a:xfrm>
              <a:off x="5658625" y="3403527"/>
              <a:ext cx="172073" cy="243690"/>
            </a:xfrm>
            <a:custGeom>
              <a:avLst/>
              <a:gdLst/>
              <a:ahLst/>
              <a:cxnLst/>
              <a:rect l="l" t="t" r="r" b="b"/>
              <a:pathLst>
                <a:path w="5406" h="7656" extrusionOk="0">
                  <a:moveTo>
                    <a:pt x="1834" y="0"/>
                  </a:moveTo>
                  <a:cubicBezTo>
                    <a:pt x="1727" y="0"/>
                    <a:pt x="1655" y="72"/>
                    <a:pt x="1655" y="179"/>
                  </a:cubicBezTo>
                  <a:cubicBezTo>
                    <a:pt x="1655" y="1000"/>
                    <a:pt x="988" y="1655"/>
                    <a:pt x="179" y="1655"/>
                  </a:cubicBezTo>
                  <a:cubicBezTo>
                    <a:pt x="72" y="1655"/>
                    <a:pt x="0" y="1727"/>
                    <a:pt x="0" y="1834"/>
                  </a:cubicBezTo>
                  <a:lnTo>
                    <a:pt x="0" y="3489"/>
                  </a:lnTo>
                  <a:cubicBezTo>
                    <a:pt x="0" y="3596"/>
                    <a:pt x="72" y="3667"/>
                    <a:pt x="179" y="3667"/>
                  </a:cubicBezTo>
                  <a:lnTo>
                    <a:pt x="1655" y="3667"/>
                  </a:lnTo>
                  <a:lnTo>
                    <a:pt x="1655" y="4453"/>
                  </a:lnTo>
                  <a:cubicBezTo>
                    <a:pt x="1655" y="4560"/>
                    <a:pt x="1727" y="4632"/>
                    <a:pt x="1834" y="4632"/>
                  </a:cubicBezTo>
                  <a:cubicBezTo>
                    <a:pt x="1941" y="4632"/>
                    <a:pt x="2012" y="4560"/>
                    <a:pt x="2012" y="4453"/>
                  </a:cubicBezTo>
                  <a:lnTo>
                    <a:pt x="2012" y="3489"/>
                  </a:lnTo>
                  <a:cubicBezTo>
                    <a:pt x="2012" y="3382"/>
                    <a:pt x="1941" y="3310"/>
                    <a:pt x="1834" y="3310"/>
                  </a:cubicBezTo>
                  <a:lnTo>
                    <a:pt x="357" y="3310"/>
                  </a:lnTo>
                  <a:lnTo>
                    <a:pt x="357" y="2000"/>
                  </a:lnTo>
                  <a:cubicBezTo>
                    <a:pt x="1215" y="1905"/>
                    <a:pt x="1917" y="1226"/>
                    <a:pt x="2012" y="345"/>
                  </a:cubicBezTo>
                  <a:lnTo>
                    <a:pt x="3084" y="345"/>
                  </a:lnTo>
                  <a:lnTo>
                    <a:pt x="3084" y="1822"/>
                  </a:lnTo>
                  <a:cubicBezTo>
                    <a:pt x="3084" y="1929"/>
                    <a:pt x="3155" y="2000"/>
                    <a:pt x="3262" y="2000"/>
                  </a:cubicBezTo>
                  <a:lnTo>
                    <a:pt x="4739" y="2000"/>
                  </a:lnTo>
                  <a:lnTo>
                    <a:pt x="4739" y="3298"/>
                  </a:lnTo>
                  <a:lnTo>
                    <a:pt x="3262" y="3298"/>
                  </a:lnTo>
                  <a:cubicBezTo>
                    <a:pt x="3155" y="3298"/>
                    <a:pt x="3084" y="3370"/>
                    <a:pt x="3084" y="3477"/>
                  </a:cubicBezTo>
                  <a:lnTo>
                    <a:pt x="3084" y="5584"/>
                  </a:lnTo>
                  <a:cubicBezTo>
                    <a:pt x="3084" y="5941"/>
                    <a:pt x="3381" y="6251"/>
                    <a:pt x="3739" y="6251"/>
                  </a:cubicBezTo>
                  <a:cubicBezTo>
                    <a:pt x="3965" y="6251"/>
                    <a:pt x="4155" y="6132"/>
                    <a:pt x="4274" y="5953"/>
                  </a:cubicBezTo>
                  <a:lnTo>
                    <a:pt x="4965" y="6775"/>
                  </a:lnTo>
                  <a:cubicBezTo>
                    <a:pt x="4644" y="7120"/>
                    <a:pt x="4191" y="7311"/>
                    <a:pt x="3703" y="7311"/>
                  </a:cubicBezTo>
                  <a:cubicBezTo>
                    <a:pt x="2774" y="7299"/>
                    <a:pt x="2012" y="6525"/>
                    <a:pt x="2012" y="5572"/>
                  </a:cubicBezTo>
                  <a:lnTo>
                    <a:pt x="2012" y="5287"/>
                  </a:lnTo>
                  <a:cubicBezTo>
                    <a:pt x="2012" y="5179"/>
                    <a:pt x="1929" y="5108"/>
                    <a:pt x="1834" y="5108"/>
                  </a:cubicBezTo>
                  <a:cubicBezTo>
                    <a:pt x="1727" y="5108"/>
                    <a:pt x="1655" y="5179"/>
                    <a:pt x="1655" y="5287"/>
                  </a:cubicBezTo>
                  <a:lnTo>
                    <a:pt x="1655" y="5560"/>
                  </a:lnTo>
                  <a:cubicBezTo>
                    <a:pt x="1655" y="6703"/>
                    <a:pt x="2584" y="7656"/>
                    <a:pt x="3739" y="7656"/>
                  </a:cubicBezTo>
                  <a:cubicBezTo>
                    <a:pt x="4358" y="7656"/>
                    <a:pt x="4941" y="7370"/>
                    <a:pt x="5322" y="6882"/>
                  </a:cubicBezTo>
                  <a:cubicBezTo>
                    <a:pt x="5406" y="6834"/>
                    <a:pt x="5406" y="6751"/>
                    <a:pt x="5346" y="6691"/>
                  </a:cubicBezTo>
                  <a:lnTo>
                    <a:pt x="4489" y="5691"/>
                  </a:lnTo>
                  <a:cubicBezTo>
                    <a:pt x="4435" y="5627"/>
                    <a:pt x="4353" y="5582"/>
                    <a:pt x="4260" y="5582"/>
                  </a:cubicBezTo>
                  <a:cubicBezTo>
                    <a:pt x="4249" y="5582"/>
                    <a:pt x="4238" y="5583"/>
                    <a:pt x="4227" y="5584"/>
                  </a:cubicBezTo>
                  <a:cubicBezTo>
                    <a:pt x="4120" y="5596"/>
                    <a:pt x="4036" y="5656"/>
                    <a:pt x="3989" y="5751"/>
                  </a:cubicBezTo>
                  <a:cubicBezTo>
                    <a:pt x="3941" y="5834"/>
                    <a:pt x="3858" y="5894"/>
                    <a:pt x="3751" y="5918"/>
                  </a:cubicBezTo>
                  <a:cubicBezTo>
                    <a:pt x="3743" y="5918"/>
                    <a:pt x="3736" y="5918"/>
                    <a:pt x="3728" y="5918"/>
                  </a:cubicBezTo>
                  <a:cubicBezTo>
                    <a:pt x="3560" y="5918"/>
                    <a:pt x="3429" y="5791"/>
                    <a:pt x="3429" y="5620"/>
                  </a:cubicBezTo>
                  <a:lnTo>
                    <a:pt x="3429" y="3667"/>
                  </a:lnTo>
                  <a:lnTo>
                    <a:pt x="4894" y="3667"/>
                  </a:lnTo>
                  <a:cubicBezTo>
                    <a:pt x="5001" y="3667"/>
                    <a:pt x="5072" y="3596"/>
                    <a:pt x="5072" y="3489"/>
                  </a:cubicBezTo>
                  <a:lnTo>
                    <a:pt x="5072" y="1834"/>
                  </a:lnTo>
                  <a:cubicBezTo>
                    <a:pt x="5072" y="1727"/>
                    <a:pt x="5001" y="1655"/>
                    <a:pt x="4894" y="1655"/>
                  </a:cubicBezTo>
                  <a:lnTo>
                    <a:pt x="3429" y="1655"/>
                  </a:lnTo>
                  <a:lnTo>
                    <a:pt x="3429" y="179"/>
                  </a:lnTo>
                  <a:cubicBezTo>
                    <a:pt x="3429" y="72"/>
                    <a:pt x="3346" y="0"/>
                    <a:pt x="3251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4CA2D1F-D9B6-2BBD-1262-F9022E4A34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602" y="3648722"/>
            <a:ext cx="3305400" cy="899899"/>
          </a:xfrm>
          <a:prstGeom prst="rect">
            <a:avLst/>
          </a:prstGeom>
          <a:solidFill>
            <a:srgbClr val="021432"/>
          </a:solidFill>
          <a:ln>
            <a:solidFill>
              <a:srgbClr val="021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Google Shape;2160;p68">
            <a:extLst>
              <a:ext uri="{FF2B5EF4-FFF2-40B4-BE49-F238E27FC236}">
                <a16:creationId xmlns:a16="http://schemas.microsoft.com/office/drawing/2014/main" id="{0358820E-304A-3599-34B4-4060713885E0}"/>
              </a:ext>
            </a:extLst>
          </p:cNvPr>
          <p:cNvSpPr txBox="1">
            <a:spLocks/>
          </p:cNvSpPr>
          <p:nvPr/>
        </p:nvSpPr>
        <p:spPr>
          <a:xfrm>
            <a:off x="874873" y="3571319"/>
            <a:ext cx="4042129" cy="72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s-CL" b="1" dirty="0"/>
              <a:t>Visita:</a:t>
            </a:r>
          </a:p>
          <a:p>
            <a:pPr marL="0" indent="0"/>
            <a:r>
              <a:rPr lang="es-CL" dirty="0"/>
              <a:t>www.fundaciontelefonica.cl</a:t>
            </a:r>
          </a:p>
          <a:p>
            <a:pPr marL="0" indent="0"/>
            <a:r>
              <a:rPr lang="es-CL" dirty="0"/>
              <a:t>campus.fundaciontelefonicamovistar.com</a:t>
            </a:r>
          </a:p>
          <a:p>
            <a:pPr marL="0" indent="0"/>
            <a:endParaRPr lang="es-CL" dirty="0"/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F8795037-8751-441D-5D37-EEFF255D0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429" y="2933520"/>
            <a:ext cx="357627" cy="357006"/>
          </a:xfrm>
          <a:prstGeom prst="rect">
            <a:avLst/>
          </a:prstGeom>
        </p:spPr>
      </p:pic>
      <p:sp>
        <p:nvSpPr>
          <p:cNvPr id="30" name="Google Shape;2160;p68">
            <a:extLst>
              <a:ext uri="{FF2B5EF4-FFF2-40B4-BE49-F238E27FC236}">
                <a16:creationId xmlns:a16="http://schemas.microsoft.com/office/drawing/2014/main" id="{2AA94139-E1C0-80B3-8F84-A0C4ED9E0B94}"/>
              </a:ext>
            </a:extLst>
          </p:cNvPr>
          <p:cNvSpPr txBox="1">
            <a:spLocks/>
          </p:cNvSpPr>
          <p:nvPr/>
        </p:nvSpPr>
        <p:spPr>
          <a:xfrm>
            <a:off x="866164" y="4415219"/>
            <a:ext cx="4042129" cy="72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s-CL" b="1" dirty="0"/>
              <a:t>Escríbenos:</a:t>
            </a:r>
          </a:p>
          <a:p>
            <a:pPr marL="0" indent="0"/>
            <a:r>
              <a:rPr lang="es-CL" dirty="0"/>
              <a:t>fundaciontelefonica.cl@telefonica.com</a:t>
            </a:r>
          </a:p>
        </p:txBody>
      </p:sp>
    </p:spTree>
    <p:extLst>
      <p:ext uri="{BB962C8B-B14F-4D97-AF65-F5344CB8AC3E}">
        <p14:creationId xmlns:p14="http://schemas.microsoft.com/office/powerpoint/2010/main" val="114115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68"/>
          <p:cNvSpPr txBox="1"/>
          <p:nvPr/>
        </p:nvSpPr>
        <p:spPr>
          <a:xfrm>
            <a:off x="894900" y="4196425"/>
            <a:ext cx="30000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Please keep this slide for attribution.</a:t>
            </a:r>
            <a:endParaRPr sz="110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4CA2D1F-D9B6-2BBD-1262-F9022E4A34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602" y="3648722"/>
            <a:ext cx="3305400" cy="899899"/>
          </a:xfrm>
          <a:prstGeom prst="rect">
            <a:avLst/>
          </a:prstGeom>
          <a:solidFill>
            <a:srgbClr val="021432"/>
          </a:solidFill>
          <a:ln>
            <a:solidFill>
              <a:srgbClr val="021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Imagen 23" descr="Imagen que contiene Texto&#10;&#10;Descripción generada automáticamente">
            <a:extLst>
              <a:ext uri="{FF2B5EF4-FFF2-40B4-BE49-F238E27FC236}">
                <a16:creationId xmlns:a16="http://schemas.microsoft.com/office/drawing/2014/main" id="{403AD0B2-EDA6-87C1-DFA1-47EC4B0B4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48" y="1641392"/>
            <a:ext cx="4286107" cy="147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43181"/>
      </p:ext>
    </p:extLst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433</Words>
  <Application>Microsoft Office PowerPoint</Application>
  <PresentationFormat>Presentación en pantalla (16:9)</PresentationFormat>
  <Paragraphs>87</Paragraphs>
  <Slides>10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Montserrat</vt:lpstr>
      <vt:lpstr>Montserrat ExtraBold</vt:lpstr>
      <vt:lpstr>Arial</vt:lpstr>
      <vt:lpstr>Montserrat Medium</vt:lpstr>
      <vt:lpstr>Futuristic Background by Slidesgo</vt:lpstr>
      <vt:lpstr>PHOTO-PAINT</vt:lpstr>
      <vt:lpstr>Inversión Social y Relacionamiento Comunitario Impactos en la Niñez</vt:lpstr>
      <vt:lpstr>La inversión comunitaria se basa en la idea de inclusión</vt:lpstr>
      <vt:lpstr>NUESTRA MISIÓN</vt:lpstr>
      <vt:lpstr>EDUCACIÓN</vt:lpstr>
      <vt:lpstr>2022</vt:lpstr>
      <vt:lpstr>Factores Claves </vt:lpstr>
      <vt:lpstr>ALGUNOS ALIADOS</vt:lpstr>
      <vt:lpstr>GRACIAS!</vt:lpstr>
      <vt:lpstr>Presentación de PowerPoint</vt:lpstr>
      <vt:lpstr> PROYECTOS 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FUNDACIÓN</dc:title>
  <dc:creator>Olga Angelica Alarcon Benavides</dc:creator>
  <cp:lastModifiedBy>MARIA ASTETE</cp:lastModifiedBy>
  <cp:revision>21</cp:revision>
  <cp:lastPrinted>2023-03-30T20:29:59Z</cp:lastPrinted>
  <dcterms:modified xsi:type="dcterms:W3CDTF">2023-04-26T20:43:45Z</dcterms:modified>
</cp:coreProperties>
</file>